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314" r:id="rId2"/>
    <p:sldId id="315" r:id="rId3"/>
    <p:sldId id="316" r:id="rId4"/>
    <p:sldId id="369" r:id="rId5"/>
    <p:sldId id="370" r:id="rId6"/>
    <p:sldId id="371" r:id="rId7"/>
    <p:sldId id="320" r:id="rId8"/>
    <p:sldId id="372" r:id="rId9"/>
    <p:sldId id="373" r:id="rId10"/>
    <p:sldId id="321" r:id="rId11"/>
    <p:sldId id="374" r:id="rId12"/>
    <p:sldId id="375" r:id="rId13"/>
    <p:sldId id="376" r:id="rId14"/>
    <p:sldId id="377" r:id="rId15"/>
    <p:sldId id="378" r:id="rId16"/>
    <p:sldId id="379" r:id="rId17"/>
    <p:sldId id="380" r:id="rId18"/>
    <p:sldId id="381" r:id="rId19"/>
    <p:sldId id="339" r:id="rId20"/>
    <p:sldId id="340" r:id="rId21"/>
    <p:sldId id="345" r:id="rId22"/>
    <p:sldId id="347" r:id="rId23"/>
    <p:sldId id="392" r:id="rId24"/>
    <p:sldId id="342" r:id="rId25"/>
    <p:sldId id="344" r:id="rId26"/>
    <p:sldId id="343" r:id="rId27"/>
    <p:sldId id="382" r:id="rId28"/>
    <p:sldId id="383" r:id="rId29"/>
    <p:sldId id="384" r:id="rId30"/>
    <p:sldId id="330" r:id="rId31"/>
    <p:sldId id="331" r:id="rId32"/>
    <p:sldId id="325" r:id="rId33"/>
    <p:sldId id="326" r:id="rId34"/>
    <p:sldId id="332" r:id="rId35"/>
    <p:sldId id="333" r:id="rId36"/>
    <p:sldId id="334" r:id="rId37"/>
    <p:sldId id="335" r:id="rId38"/>
    <p:sldId id="367" r:id="rId39"/>
    <p:sldId id="385" r:id="rId40"/>
    <p:sldId id="348" r:id="rId41"/>
    <p:sldId id="368" r:id="rId42"/>
    <p:sldId id="351" r:id="rId43"/>
    <p:sldId id="352" r:id="rId44"/>
    <p:sldId id="350" r:id="rId45"/>
    <p:sldId id="349" r:id="rId46"/>
    <p:sldId id="354" r:id="rId47"/>
    <p:sldId id="355" r:id="rId48"/>
    <p:sldId id="357" r:id="rId49"/>
    <p:sldId id="358" r:id="rId50"/>
    <p:sldId id="386" r:id="rId51"/>
    <p:sldId id="387" r:id="rId52"/>
    <p:sldId id="388" r:id="rId53"/>
    <p:sldId id="389" r:id="rId54"/>
    <p:sldId id="390" r:id="rId55"/>
    <p:sldId id="361" r:id="rId56"/>
    <p:sldId id="362" r:id="rId57"/>
    <p:sldId id="363" r:id="rId58"/>
    <p:sldId id="364" r:id="rId59"/>
    <p:sldId id="393" r:id="rId60"/>
    <p:sldId id="365" r:id="rId61"/>
    <p:sldId id="391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>
          <p15:clr>
            <a:srgbClr val="A4A3A4"/>
          </p15:clr>
        </p15:guide>
        <p15:guide id="2" orient="horz" pos="3120">
          <p15:clr>
            <a:srgbClr val="A4A3A4"/>
          </p15:clr>
        </p15:guide>
        <p15:guide id="3" orient="horz" pos="1824">
          <p15:clr>
            <a:srgbClr val="A4A3A4"/>
          </p15:clr>
        </p15:guide>
        <p15:guide id="4" pos="3888">
          <p15:clr>
            <a:srgbClr val="A4A3A4"/>
          </p15:clr>
        </p15:guide>
        <p15:guide id="5" pos="144">
          <p15:clr>
            <a:srgbClr val="A4A3A4"/>
          </p15:clr>
        </p15:guide>
        <p15:guide id="6" pos="5616">
          <p15:clr>
            <a:srgbClr val="A4A3A4"/>
          </p15:clr>
        </p15:guide>
        <p15:guide id="7" pos="2016">
          <p15:clr>
            <a:srgbClr val="A4A3A4"/>
          </p15:clr>
        </p15:guide>
        <p15:guide id="8" pos="2880">
          <p15:clr>
            <a:srgbClr val="A4A3A4"/>
          </p15:clr>
        </p15:guide>
        <p15:guide id="9" pos="5088">
          <p15:clr>
            <a:srgbClr val="A4A3A4"/>
          </p15:clr>
        </p15:guide>
        <p15:guide id="10" pos="54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ssica, Wise Blackman" initials="JWB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AC6"/>
    <a:srgbClr val="512E6A"/>
    <a:srgbClr val="BC3133"/>
    <a:srgbClr val="00527E"/>
    <a:srgbClr val="8CBD3F"/>
    <a:srgbClr val="831A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84069" autoAdjust="0"/>
  </p:normalViewPr>
  <p:slideViewPr>
    <p:cSldViewPr showGuides="1">
      <p:cViewPr varScale="1">
        <p:scale>
          <a:sx n="95" d="100"/>
          <a:sy n="95" d="100"/>
        </p:scale>
        <p:origin x="2028" y="78"/>
      </p:cViewPr>
      <p:guideLst>
        <p:guide orient="horz" pos="2256"/>
        <p:guide orient="horz" pos="3120"/>
        <p:guide orient="horz" pos="1824"/>
        <p:guide pos="3888"/>
        <p:guide pos="144"/>
        <p:guide pos="5616"/>
        <p:guide pos="2016"/>
        <p:guide pos="2880"/>
        <p:guide pos="5088"/>
        <p:guide pos="54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75"/>
    </p:cViewPr>
  </p:sorterViewPr>
  <p:notesViewPr>
    <p:cSldViewPr showGuides="1">
      <p:cViewPr varScale="1">
        <p:scale>
          <a:sx n="81" d="100"/>
          <a:sy n="81" d="100"/>
        </p:scale>
        <p:origin x="-1944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96C995-2D73-4AC1-90FD-0792B028F3D5}" type="datetimeFigureOut">
              <a:rPr lang="en-CA" smtClean="0"/>
              <a:t>2016-02-16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390D9-4FBA-4161-9E84-91851D6AD950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8525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CA" dirty="0" smtClean="0"/>
              <a:t>This is a slide</a:t>
            </a:r>
            <a:r>
              <a:rPr lang="en-CA" baseline="0" dirty="0" smtClean="0"/>
              <a:t> emphasizing the genetic basis of cancer with the </a:t>
            </a:r>
            <a:r>
              <a:rPr lang="en-CA" baseline="0" dirty="0" err="1" smtClean="0"/>
              <a:t>knudson</a:t>
            </a:r>
            <a:r>
              <a:rPr lang="en-CA" baseline="0" dirty="0" smtClean="0"/>
              <a:t> two hit hypothesis which arose from his study of retinoblastoma and how it applies to both sporadic or non-inherited forms of cancer. 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390D9-4FBA-4161-9E84-91851D6AD950}" type="slidenum">
              <a:rPr lang="en-CA" smtClean="0"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39880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CA" dirty="0" smtClean="0"/>
              <a:t>Staining for SDHB</a:t>
            </a:r>
            <a:r>
              <a:rPr lang="en-CA" baseline="0" dirty="0" smtClean="0"/>
              <a:t> has been found to be specific for mutations in </a:t>
            </a:r>
            <a:r>
              <a:rPr lang="en-CA" baseline="0" dirty="0" err="1" smtClean="0"/>
              <a:t>SDHx</a:t>
            </a:r>
            <a:r>
              <a:rPr lang="en-CA" baseline="0" dirty="0" smtClean="0"/>
              <a:t> subunits, but the sensitivity is unknown.  In addition other antibodies for SDHA and D have been developed also.  However, staining can be helpful in pointing to the appropriate gene for molecular analysis.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390D9-4FBA-4161-9E84-91851D6AD950}" type="slidenum">
              <a:rPr lang="en-CA" smtClean="0"/>
              <a:t>37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79852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CA" dirty="0" smtClean="0"/>
              <a:t>It took over twenty</a:t>
            </a:r>
            <a:r>
              <a:rPr lang="en-CA" baseline="0" dirty="0" smtClean="0"/>
              <a:t> years and 2.7 billion dollars to sequence the human genome back in 2005.  Since then, next generation sequencing has come along and the price today for a full genome costs approximately $5000 and can be done in less than three months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390D9-4FBA-4161-9E84-91851D6AD950}" type="slidenum">
              <a:rPr lang="en-CA" smtClean="0"/>
              <a:t>46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248200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390D9-4FBA-4161-9E84-91851D6AD950}" type="slidenum">
              <a:rPr lang="en-CA" smtClean="0"/>
              <a:t>48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30488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CA" dirty="0" smtClean="0"/>
              <a:t>All cancers are genetic, however the timing</a:t>
            </a:r>
            <a:r>
              <a:rPr lang="en-CA" baseline="0" dirty="0" smtClean="0"/>
              <a:t> of the genetic change is important to distinguish if it is hereditary.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390D9-4FBA-4161-9E84-91851D6AD950}" type="slidenum">
              <a:rPr lang="en-CA" smtClean="0"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47056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390D9-4FBA-4161-9E84-91851D6AD950}" type="slidenum">
              <a:rPr lang="en-CA" smtClean="0"/>
              <a:t>15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93832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err="1" smtClean="0"/>
              <a:t>Eg</a:t>
            </a:r>
            <a:r>
              <a:rPr lang="en-CA" dirty="0" smtClean="0"/>
              <a:t>. Male breast cancer, ovarian cancer has more weight,</a:t>
            </a:r>
            <a:r>
              <a:rPr lang="en-CA" baseline="0" dirty="0" smtClean="0"/>
              <a:t> and younger cancer have more weight</a:t>
            </a: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390D9-4FBA-4161-9E84-91851D6AD950}" type="slidenum">
              <a:rPr lang="en-CA" smtClean="0"/>
              <a:t>16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71245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CA" dirty="0" smtClean="0"/>
              <a:t>NCCN</a:t>
            </a:r>
            <a:r>
              <a:rPr lang="en-CA" baseline="0" dirty="0" smtClean="0"/>
              <a:t> is more liberal, as all breast &lt;45, </a:t>
            </a:r>
            <a:r>
              <a:rPr lang="en-CA" dirty="0" smtClean="0"/>
              <a:t>high</a:t>
            </a:r>
            <a:r>
              <a:rPr lang="en-CA" baseline="0" dirty="0" smtClean="0"/>
              <a:t> </a:t>
            </a:r>
            <a:r>
              <a:rPr lang="en-CA" baseline="0" dirty="0" err="1" smtClean="0"/>
              <a:t>gleason</a:t>
            </a:r>
            <a:r>
              <a:rPr lang="en-CA" baseline="0" dirty="0" smtClean="0"/>
              <a:t> prostate cancer, pancreatic cancer, TNBC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390D9-4FBA-4161-9E84-91851D6AD950}" type="slidenum">
              <a:rPr lang="en-CA" smtClean="0"/>
              <a:t>17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036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CA" dirty="0" smtClean="0"/>
              <a:t>Retinal </a:t>
            </a:r>
            <a:r>
              <a:rPr lang="en-CA" dirty="0" err="1" smtClean="0"/>
              <a:t>hemangioblastomas</a:t>
            </a:r>
            <a:r>
              <a:rPr lang="en-CA" baseline="0" dirty="0" smtClean="0"/>
              <a:t> may be the initial presentation, and can result in vision loss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390D9-4FBA-4161-9E84-91851D6AD950}" type="slidenum">
              <a:rPr lang="en-CA" smtClean="0"/>
              <a:t>31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53425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CA" dirty="0" smtClean="0"/>
              <a:t>-consider</a:t>
            </a:r>
            <a:r>
              <a:rPr lang="en-CA" baseline="0" dirty="0" smtClean="0"/>
              <a:t> type 2A if two or more endocrine sites involved, consider if younger age</a:t>
            </a:r>
            <a:endParaRPr lang="en-CA" dirty="0" smtClean="0"/>
          </a:p>
          <a:p>
            <a:r>
              <a:rPr lang="en-CA" dirty="0" smtClean="0"/>
              <a:t>-type</a:t>
            </a:r>
            <a:r>
              <a:rPr lang="en-CA" baseline="0" dirty="0" smtClean="0"/>
              <a:t> 2A usually presents with MTC by 35 years of age; can first present with </a:t>
            </a:r>
            <a:r>
              <a:rPr lang="en-CA" baseline="0" dirty="0" err="1" smtClean="0"/>
              <a:t>pheochromocytoma</a:t>
            </a:r>
            <a:r>
              <a:rPr lang="en-CA" baseline="0" dirty="0" smtClean="0"/>
              <a:t>, hyperparathyroidism at 38 years</a:t>
            </a:r>
          </a:p>
          <a:p>
            <a:r>
              <a:rPr lang="en-CA" baseline="0" dirty="0" smtClean="0"/>
              <a:t>-type 2B usually presents in childhood with death by age of 21 if not treated, and parathyroid disease is not seen</a:t>
            </a:r>
          </a:p>
          <a:p>
            <a:r>
              <a:rPr lang="en-CA" baseline="0" dirty="0" smtClean="0"/>
              <a:t>-clinical features of 2B:  neuromas of lips, prominent lips, submucosal nodules, neuromas of eyelids, thickened corneal nerves, 75% </a:t>
            </a:r>
            <a:r>
              <a:rPr lang="en-CA" baseline="0" dirty="0" err="1" smtClean="0"/>
              <a:t>Marfanoid</a:t>
            </a:r>
            <a:r>
              <a:rPr lang="en-CA" baseline="0" dirty="0" smtClean="0"/>
              <a:t> appearance, 40% </a:t>
            </a:r>
            <a:r>
              <a:rPr lang="en-CA" baseline="0" dirty="0" err="1" smtClean="0"/>
              <a:t>ganglioneuromas</a:t>
            </a:r>
            <a:r>
              <a:rPr lang="en-CA" baseline="0" dirty="0" smtClean="0"/>
              <a:t> of GI tract</a:t>
            </a:r>
          </a:p>
          <a:p>
            <a:r>
              <a:rPr lang="en-CA" baseline="0" dirty="0" smtClean="0"/>
              <a:t>-age of onset in familial MTC is later than MEN2 and MEN2B, thought to be decreased penetrance of the </a:t>
            </a:r>
            <a:r>
              <a:rPr lang="en-CA" baseline="0" dirty="0" err="1" smtClean="0"/>
              <a:t>pheochromocytoma</a:t>
            </a:r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390D9-4FBA-4161-9E84-91851D6AD950}" type="slidenum">
              <a:rPr lang="en-CA" smtClean="0"/>
              <a:t>32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51834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390D9-4FBA-4161-9E84-91851D6AD950}" type="slidenum">
              <a:rPr lang="en-CA" smtClean="0"/>
              <a:t>33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88298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CA" dirty="0" smtClean="0"/>
              <a:t>Non-syndromic,</a:t>
            </a:r>
            <a:r>
              <a:rPr lang="en-CA" baseline="0" dirty="0" smtClean="0"/>
              <a:t> hereditary </a:t>
            </a:r>
            <a:r>
              <a:rPr lang="en-CA" baseline="0" dirty="0" err="1" smtClean="0"/>
              <a:t>paraganglioma</a:t>
            </a:r>
            <a:r>
              <a:rPr lang="en-CA" baseline="0" dirty="0" smtClean="0"/>
              <a:t> are caused by genes involved in the conversion of succinate to fumarate in the Krebs cycle.  It is thought that inactivation of these genes result in a </a:t>
            </a:r>
            <a:r>
              <a:rPr lang="en-CA" baseline="0" dirty="0" err="1" smtClean="0"/>
              <a:t>pseudohypoxic</a:t>
            </a:r>
            <a:r>
              <a:rPr lang="en-CA" baseline="0" dirty="0" smtClean="0"/>
              <a:t> state causing activation of a number of genes through </a:t>
            </a:r>
            <a:r>
              <a:rPr lang="en-CA" dirty="0" err="1" smtClean="0"/>
              <a:t>Jumonji</a:t>
            </a:r>
            <a:r>
              <a:rPr lang="en-CA" dirty="0" smtClean="0"/>
              <a:t> (JMJ)-related histone demethylases (JMJDs), which </a:t>
            </a:r>
            <a:r>
              <a:rPr lang="en-CA" dirty="0" err="1" smtClean="0"/>
              <a:t>demethylate</a:t>
            </a:r>
            <a:r>
              <a:rPr lang="en-CA" dirty="0" smtClean="0"/>
              <a:t> histones; and the TET family of DNA hydroxylases (TETs)</a:t>
            </a:r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390D9-4FBA-4161-9E84-91851D6AD950}" type="slidenum">
              <a:rPr lang="en-CA" smtClean="0"/>
              <a:t>34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75327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1" y="3429000"/>
            <a:ext cx="4278882" cy="2678440"/>
          </a:xfrm>
        </p:spPr>
        <p:txBody>
          <a:bodyPr anchor="t">
            <a:noAutofit/>
          </a:bodyPr>
          <a:lstStyle>
            <a:lvl1pPr algn="l">
              <a:defRPr sz="20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</a:t>
            </a:r>
            <a:endParaRPr lang="en-CA" dirty="0"/>
          </a:p>
        </p:txBody>
      </p:sp>
      <p:pic>
        <p:nvPicPr>
          <p:cNvPr id="2050" name="Picture 2" descr="\\uhnsfss003\Personalized Cancer Medicine Plan\Personalized Cancer Medicine Plan\3. Templates\images and colour codes\globe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7" t="7728" b="6298"/>
          <a:stretch/>
        </p:blipFill>
        <p:spPr bwMode="auto">
          <a:xfrm>
            <a:off x="5193283" y="3352800"/>
            <a:ext cx="3417317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PMH larg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98617"/>
            <a:ext cx="3108960" cy="55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923925" y="1447800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 smtClean="0">
                <a:solidFill>
                  <a:schemeClr val="tx2"/>
                </a:solidFill>
                <a:latin typeface="Helvetica (Headings)"/>
              </a:rPr>
              <a:t>World Class</a:t>
            </a:r>
            <a:br>
              <a:rPr lang="en-US" sz="1400" b="1" dirty="0" smtClean="0">
                <a:solidFill>
                  <a:schemeClr val="tx2"/>
                </a:solidFill>
                <a:latin typeface="Helvetica (Headings)"/>
              </a:rPr>
            </a:br>
            <a:r>
              <a:rPr lang="en-US" sz="1400" b="1" dirty="0" smtClean="0">
                <a:solidFill>
                  <a:schemeClr val="tx2"/>
                </a:solidFill>
                <a:latin typeface="Helvetica (Headings)"/>
              </a:rPr>
              <a:t>Personalized</a:t>
            </a:r>
            <a:r>
              <a:rPr lang="en-US" sz="1400" b="1" baseline="0" dirty="0" smtClean="0">
                <a:solidFill>
                  <a:schemeClr val="tx2"/>
                </a:solidFill>
                <a:latin typeface="Helvetica (Headings)"/>
              </a:rPr>
              <a:t> </a:t>
            </a:r>
            <a:r>
              <a:rPr lang="en-US" sz="1400" b="1" dirty="0" smtClean="0">
                <a:solidFill>
                  <a:schemeClr val="tx2"/>
                </a:solidFill>
                <a:latin typeface="Helvetica (Headings)"/>
              </a:rPr>
              <a:t>Cancer Medicine</a:t>
            </a:r>
            <a:r>
              <a:rPr lang="en-US" sz="1400" dirty="0" smtClean="0">
                <a:solidFill>
                  <a:schemeClr val="tx2"/>
                </a:solidFill>
                <a:latin typeface="Helvetica (Headings)"/>
              </a:rPr>
              <a:t/>
            </a:r>
            <a:br>
              <a:rPr lang="en-US" sz="1400" dirty="0" smtClean="0">
                <a:solidFill>
                  <a:schemeClr val="tx2"/>
                </a:solidFill>
                <a:latin typeface="Helvetica (Headings)"/>
              </a:rPr>
            </a:br>
            <a:r>
              <a:rPr lang="en-US" sz="1400" dirty="0" smtClean="0">
                <a:solidFill>
                  <a:schemeClr val="tx2"/>
                </a:solidFill>
                <a:latin typeface="Helvetica (Headings)"/>
              </a:rPr>
              <a:t/>
            </a:r>
            <a:br>
              <a:rPr lang="en-US" sz="1400" dirty="0" smtClean="0">
                <a:solidFill>
                  <a:schemeClr val="tx2"/>
                </a:solidFill>
                <a:latin typeface="Helvetica (Headings)"/>
              </a:rPr>
            </a:br>
            <a:r>
              <a:rPr lang="en-US" sz="1400" b="0" dirty="0" smtClean="0">
                <a:solidFill>
                  <a:schemeClr val="tx2"/>
                </a:solidFill>
                <a:latin typeface="Helvetica (Headings)"/>
              </a:rPr>
              <a:t>The Princess Margaret </a:t>
            </a:r>
            <a:br>
              <a:rPr lang="en-US" sz="1400" b="0" dirty="0" smtClean="0">
                <a:solidFill>
                  <a:schemeClr val="tx2"/>
                </a:solidFill>
                <a:latin typeface="Helvetica (Headings)"/>
              </a:rPr>
            </a:br>
            <a:r>
              <a:rPr lang="en-US" sz="1400" b="0" dirty="0" smtClean="0">
                <a:solidFill>
                  <a:schemeClr val="tx2"/>
                </a:solidFill>
                <a:latin typeface="Helvetica (Headings)"/>
              </a:rPr>
              <a:t>Cancer Centre </a:t>
            </a:r>
            <a:endParaRPr lang="en-CA" sz="1400" dirty="0">
              <a:solidFill>
                <a:schemeClr val="tx2"/>
              </a:solidFill>
              <a:latin typeface="Helvetica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1479543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23989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54424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64149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694376"/>
            <a:ext cx="6858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2/16/2016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97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38174"/>
            <a:ext cx="8686800" cy="857251"/>
          </a:xfrm>
        </p:spPr>
        <p:txBody>
          <a:bodyPr anchor="t">
            <a:normAutofit/>
          </a:bodyPr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724400"/>
          </a:xfrm>
        </p:spPr>
        <p:txBody>
          <a:bodyPr>
            <a:normAutofit/>
          </a:bodyPr>
          <a:lstStyle>
            <a:lvl1pPr marL="342900" indent="-34290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/>
            </a:lvl1pPr>
            <a:lvl2pPr marL="742950" indent="-28575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400"/>
            </a:lvl2pPr>
            <a:lvl3pPr marL="1143000" indent="-22860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200"/>
            </a:lvl3pPr>
            <a:lvl4pPr marL="1600200" indent="-22860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100"/>
            </a:lvl4pPr>
            <a:lvl5pPr marL="2057400" indent="-228600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410752"/>
            <a:ext cx="304800" cy="365125"/>
          </a:xfrm>
        </p:spPr>
        <p:txBody>
          <a:bodyPr/>
          <a:lstStyle>
            <a:lvl1pPr algn="ctr">
              <a:defRPr sz="700" b="1"/>
            </a:lvl1pPr>
          </a:lstStyle>
          <a:p>
            <a:fld id="{855C2DAC-864E-452E-8960-87957E8F5B32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8" name="Picture 10" descr="PMH large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442502"/>
            <a:ext cx="1828800" cy="328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 userDrawn="1"/>
        </p:nvCxnSpPr>
        <p:spPr>
          <a:xfrm>
            <a:off x="-4713" y="6324600"/>
            <a:ext cx="9148713" cy="0"/>
          </a:xfrm>
          <a:prstGeom prst="line">
            <a:avLst/>
          </a:prstGeom>
          <a:ln w="19050">
            <a:solidFill>
              <a:schemeClr val="accent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 userDrawn="1"/>
        </p:nvGrpSpPr>
        <p:grpSpPr>
          <a:xfrm>
            <a:off x="-1" y="0"/>
            <a:ext cx="9143619" cy="557784"/>
            <a:chOff x="-1" y="228600"/>
            <a:chExt cx="9143619" cy="557784"/>
          </a:xfrm>
        </p:grpSpPr>
        <p:pic>
          <p:nvPicPr>
            <p:cNvPr id="19" name="Picture 2"/>
            <p:cNvPicPr>
              <a:picLocks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42" r="524"/>
            <a:stretch/>
          </p:blipFill>
          <p:spPr bwMode="auto">
            <a:xfrm>
              <a:off x="5888354" y="228600"/>
              <a:ext cx="3255264" cy="557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/>
            <p:cNvSpPr>
              <a:spLocks/>
            </p:cNvSpPr>
            <p:nvPr/>
          </p:nvSpPr>
          <p:spPr>
            <a:xfrm>
              <a:off x="-1" y="228600"/>
              <a:ext cx="5925601" cy="557784"/>
            </a:xfrm>
            <a:prstGeom prst="rect">
              <a:avLst/>
            </a:prstGeom>
            <a:solidFill>
              <a:srgbClr val="457CB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380515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1" y="0"/>
            <a:ext cx="9143619" cy="557784"/>
            <a:chOff x="-1" y="228600"/>
            <a:chExt cx="9143619" cy="557784"/>
          </a:xfrm>
        </p:grpSpPr>
        <p:pic>
          <p:nvPicPr>
            <p:cNvPr id="8" name="Picture 2"/>
            <p:cNvPicPr>
              <a:picLocks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42" r="524"/>
            <a:stretch/>
          </p:blipFill>
          <p:spPr bwMode="auto">
            <a:xfrm>
              <a:off x="5888354" y="228600"/>
              <a:ext cx="3255264" cy="557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>
              <a:spLocks/>
            </p:cNvSpPr>
            <p:nvPr/>
          </p:nvSpPr>
          <p:spPr>
            <a:xfrm>
              <a:off x="-1" y="228600"/>
              <a:ext cx="5925601" cy="557784"/>
            </a:xfrm>
            <a:prstGeom prst="rect">
              <a:avLst/>
            </a:prstGeom>
            <a:solidFill>
              <a:srgbClr val="457CB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1924619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91351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39529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94101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-1" y="0"/>
            <a:ext cx="9143619" cy="557784"/>
            <a:chOff x="-1" y="228600"/>
            <a:chExt cx="9143619" cy="557784"/>
          </a:xfrm>
        </p:grpSpPr>
        <p:pic>
          <p:nvPicPr>
            <p:cNvPr id="6" name="Picture 2"/>
            <p:cNvPicPr>
              <a:picLocks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42" r="524"/>
            <a:stretch/>
          </p:blipFill>
          <p:spPr bwMode="auto">
            <a:xfrm>
              <a:off x="5888354" y="228600"/>
              <a:ext cx="3255264" cy="557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>
              <a:spLocks/>
            </p:cNvSpPr>
            <p:nvPr/>
          </p:nvSpPr>
          <p:spPr>
            <a:xfrm>
              <a:off x="-1" y="228600"/>
              <a:ext cx="5925601" cy="557784"/>
            </a:xfrm>
            <a:prstGeom prst="rect">
              <a:avLst/>
            </a:prstGeom>
            <a:solidFill>
              <a:srgbClr val="457CB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459829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53928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58443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C2DAC-864E-452E-8960-87957E8F5B32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55796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laura.legere@uhn.ca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6" descr="DNA strand with cod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57"/>
          <a:stretch/>
        </p:blipFill>
        <p:spPr bwMode="auto">
          <a:xfrm>
            <a:off x="3544" y="-59378"/>
            <a:ext cx="9144001" cy="643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2400" y="169444"/>
            <a:ext cx="6934200" cy="1421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2060"/>
                </a:solidFill>
              </a:rPr>
              <a:t>Hereditary cancer, the next generation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04801" y="1905000"/>
            <a:ext cx="6781800" cy="167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 smtClean="0"/>
              <a:t>Raymond Kim</a:t>
            </a:r>
          </a:p>
          <a:p>
            <a:r>
              <a:rPr lang="en-CA" dirty="0" smtClean="0"/>
              <a:t>MD/PhD, FRCPC, FCCMG, FACMG</a:t>
            </a:r>
          </a:p>
          <a:p>
            <a:r>
              <a:rPr lang="en-CA" dirty="0" smtClean="0"/>
              <a:t>Medical Geneticist</a:t>
            </a:r>
          </a:p>
          <a:p>
            <a:r>
              <a:rPr lang="en-CA" dirty="0" smtClean="0"/>
              <a:t>Princess Margaret Cancer Centre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7086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/>
              <a:t>More genetics concepts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Hereditary cancer syndrome</a:t>
            </a:r>
          </a:p>
          <a:p>
            <a:r>
              <a:rPr lang="en-CA" dirty="0"/>
              <a:t>Familial cancer</a:t>
            </a:r>
          </a:p>
          <a:p>
            <a:r>
              <a:rPr lang="en-CA" dirty="0"/>
              <a:t>Mendelian cancer</a:t>
            </a:r>
          </a:p>
          <a:p>
            <a:pPr lvl="1"/>
            <a:r>
              <a:rPr lang="en-CA" dirty="0"/>
              <a:t>Autosomal dominant (adult)</a:t>
            </a:r>
          </a:p>
          <a:p>
            <a:pPr lvl="1"/>
            <a:r>
              <a:rPr lang="en-CA" dirty="0"/>
              <a:t>Autosomal recessive (pediatric)</a:t>
            </a:r>
          </a:p>
          <a:p>
            <a:r>
              <a:rPr lang="en-CA" dirty="0"/>
              <a:t>Imprinted cancers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10</a:t>
            </a:fld>
            <a:endParaRPr lang="en-CA" dirty="0"/>
          </a:p>
        </p:txBody>
      </p:sp>
      <p:pic>
        <p:nvPicPr>
          <p:cNvPr id="5" name="Picture 2" descr="[Inline Image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454398"/>
            <a:ext cx="4933834" cy="150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[Inline Image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054" y="86832"/>
            <a:ext cx="2219325" cy="390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18" y="3581400"/>
            <a:ext cx="2502141" cy="24155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5995" y="1597198"/>
            <a:ext cx="1924892" cy="24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92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Chromosomes vs genes and inheritance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11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12222"/>
          <a:stretch/>
        </p:blipFill>
        <p:spPr>
          <a:xfrm>
            <a:off x="0" y="1219200"/>
            <a:ext cx="9144000" cy="4800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2514600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Autosomes</a:t>
            </a:r>
          </a:p>
          <a:p>
            <a:r>
              <a:rPr lang="en-CA" dirty="0" err="1" smtClean="0"/>
              <a:t>Chr</a:t>
            </a:r>
            <a:r>
              <a:rPr lang="en-CA" dirty="0" smtClean="0"/>
              <a:t> 1-22</a:t>
            </a:r>
            <a:endParaRPr lang="en-CA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5568945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Sex </a:t>
            </a:r>
          </a:p>
          <a:p>
            <a:r>
              <a:rPr lang="en-CA" dirty="0" smtClean="0"/>
              <a:t>chromosomes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4636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 smtClean="0"/>
              <a:t>Hereditary cancer syndromes</a:t>
            </a:r>
            <a:endParaRPr lang="en-C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4724400"/>
          </a:xfrm>
        </p:spPr>
        <p:txBody>
          <a:bodyPr/>
          <a:lstStyle/>
          <a:p>
            <a:r>
              <a:rPr lang="en-CA" dirty="0" smtClean="0"/>
              <a:t>Over 50 syndromes catalogue in 2008</a:t>
            </a:r>
          </a:p>
          <a:p>
            <a:r>
              <a:rPr lang="en-CA" dirty="0" smtClean="0"/>
              <a:t>Over 300 syndromes entered into OMIM (Online Mendelian Inheritance in Man)</a:t>
            </a:r>
          </a:p>
          <a:p>
            <a:r>
              <a:rPr lang="en-CA" b="1" u="sng" dirty="0" smtClean="0"/>
              <a:t>Under-recognized and under-referred</a:t>
            </a:r>
          </a:p>
          <a:p>
            <a:r>
              <a:rPr lang="en-CA" dirty="0" smtClean="0"/>
              <a:t>Germline genetic testing results affect</a:t>
            </a:r>
          </a:p>
          <a:p>
            <a:pPr lvl="1"/>
            <a:r>
              <a:rPr lang="en-CA" dirty="0" smtClean="0"/>
              <a:t>Surveillance</a:t>
            </a:r>
          </a:p>
          <a:p>
            <a:pPr lvl="1"/>
            <a:r>
              <a:rPr lang="en-CA" dirty="0" smtClean="0"/>
              <a:t>Surgical management</a:t>
            </a:r>
          </a:p>
          <a:p>
            <a:pPr lvl="1"/>
            <a:r>
              <a:rPr lang="en-CA" dirty="0" smtClean="0"/>
              <a:t>Eligibility for trials</a:t>
            </a:r>
          </a:p>
          <a:p>
            <a:r>
              <a:rPr lang="en-CA" dirty="0" smtClean="0"/>
              <a:t>Distinct from somatic profiling of the tumour for targeted therapy (non-inherited changes in tumours)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12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74" y="4182418"/>
            <a:ext cx="5247610" cy="24108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3942" y="4182418"/>
            <a:ext cx="1963258" cy="247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0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 dirty="0" smtClean="0"/>
              <a:t>Hereditary Breast and Ovarian Cancer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3352800" cy="4267200"/>
          </a:xfrm>
        </p:spPr>
        <p:txBody>
          <a:bodyPr/>
          <a:lstStyle/>
          <a:p>
            <a:r>
              <a:rPr lang="en-CA" i="1" dirty="0"/>
              <a:t>BRCA1</a:t>
            </a:r>
          </a:p>
          <a:p>
            <a:pPr lvl="1"/>
            <a:r>
              <a:rPr lang="en-CA" dirty="0"/>
              <a:t>40-70% Breast (vs 12%)</a:t>
            </a:r>
          </a:p>
          <a:p>
            <a:pPr lvl="1"/>
            <a:r>
              <a:rPr lang="en-CA" dirty="0"/>
              <a:t>20-40% Ovarian (vs 1.5%)</a:t>
            </a:r>
          </a:p>
          <a:p>
            <a:pPr lvl="1"/>
            <a:r>
              <a:rPr lang="en-CA" dirty="0"/>
              <a:t>20-30% Prostate (vs 17%)</a:t>
            </a:r>
          </a:p>
          <a:p>
            <a:r>
              <a:rPr lang="en-CA" dirty="0"/>
              <a:t>Surveillance</a:t>
            </a:r>
          </a:p>
          <a:p>
            <a:pPr lvl="1"/>
            <a:r>
              <a:rPr lang="en-CA" dirty="0"/>
              <a:t>Breast </a:t>
            </a:r>
            <a:r>
              <a:rPr lang="en-CA" dirty="0" smtClean="0"/>
              <a:t>MRI@25years</a:t>
            </a:r>
          </a:p>
          <a:p>
            <a:pPr lvl="1"/>
            <a:r>
              <a:rPr lang="en-CA" dirty="0" smtClean="0"/>
              <a:t>CA-125 and US not offered</a:t>
            </a:r>
            <a:endParaRPr lang="en-CA" dirty="0"/>
          </a:p>
          <a:p>
            <a:r>
              <a:rPr lang="en-CA" dirty="0" smtClean="0"/>
              <a:t>Management</a:t>
            </a:r>
            <a:endParaRPr lang="en-CA" dirty="0"/>
          </a:p>
          <a:p>
            <a:pPr lvl="1"/>
            <a:r>
              <a:rPr lang="en-CA" dirty="0"/>
              <a:t>Mastectomy</a:t>
            </a:r>
          </a:p>
          <a:p>
            <a:pPr lvl="1"/>
            <a:r>
              <a:rPr lang="en-CA" dirty="0"/>
              <a:t>Prophylactic </a:t>
            </a:r>
            <a:r>
              <a:rPr lang="en-CA" dirty="0" smtClean="0"/>
              <a:t>Bilateral </a:t>
            </a:r>
            <a:r>
              <a:rPr lang="en-CA" dirty="0" err="1" smtClean="0"/>
              <a:t>Salpingo-oopherectomy</a:t>
            </a:r>
            <a:endParaRPr lang="en-CA" dirty="0"/>
          </a:p>
          <a:p>
            <a:pPr lvl="1"/>
            <a:r>
              <a:rPr lang="en-CA" dirty="0" smtClean="0"/>
              <a:t>Chemoprevention (tamoxifen)</a:t>
            </a:r>
            <a:endParaRPr lang="en-CA" dirty="0"/>
          </a:p>
          <a:p>
            <a:pPr lvl="1"/>
            <a:r>
              <a:rPr lang="en-CA" dirty="0"/>
              <a:t>PARP trials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13</a:t>
            </a:fld>
            <a:endParaRPr lang="en-CA" dirty="0"/>
          </a:p>
        </p:txBody>
      </p:sp>
      <p:pic>
        <p:nvPicPr>
          <p:cNvPr id="5" name="Picture 2" descr="angelina jol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143000"/>
            <a:ext cx="4151049" cy="553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94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800" i="1" dirty="0" smtClean="0"/>
              <a:t>BRCA2</a:t>
            </a:r>
            <a:endParaRPr lang="en-CA" sz="4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3886200" cy="4114800"/>
          </a:xfrm>
        </p:spPr>
        <p:txBody>
          <a:bodyPr/>
          <a:lstStyle/>
          <a:p>
            <a:r>
              <a:rPr lang="en-CA" dirty="0"/>
              <a:t>40-70% Breast cancer</a:t>
            </a:r>
          </a:p>
          <a:p>
            <a:r>
              <a:rPr lang="en-CA" dirty="0"/>
              <a:t>10-20% Ovarian cancer</a:t>
            </a:r>
          </a:p>
          <a:p>
            <a:r>
              <a:rPr lang="en-CA" dirty="0"/>
              <a:t>30-40% Prostate cancer</a:t>
            </a:r>
          </a:p>
          <a:p>
            <a:r>
              <a:rPr lang="en-CA" dirty="0"/>
              <a:t>6% Male breast cancer (vs 0.1</a:t>
            </a:r>
            <a:r>
              <a:rPr lang="en-CA" dirty="0" smtClean="0"/>
              <a:t>%)</a:t>
            </a:r>
            <a:endParaRPr lang="en-CA" dirty="0"/>
          </a:p>
          <a:p>
            <a:r>
              <a:rPr lang="en-CA" dirty="0"/>
              <a:t>3% Melanoma (vs 1%)</a:t>
            </a:r>
          </a:p>
          <a:p>
            <a:r>
              <a:rPr lang="en-CA" dirty="0"/>
              <a:t>5% Pancreatic (vs 1</a:t>
            </a:r>
            <a:r>
              <a:rPr lang="en-CA" dirty="0" smtClean="0"/>
              <a:t>%)</a:t>
            </a:r>
          </a:p>
          <a:p>
            <a:endParaRPr lang="en-CA" dirty="0"/>
          </a:p>
          <a:p>
            <a:r>
              <a:rPr lang="en-CA" dirty="0" smtClean="0"/>
              <a:t>One mutation leads to hereditary breast and ovarian cancer</a:t>
            </a:r>
          </a:p>
          <a:p>
            <a:r>
              <a:rPr lang="en-CA" dirty="0" smtClean="0"/>
              <a:t>Two mutations lead to </a:t>
            </a:r>
            <a:r>
              <a:rPr lang="en-CA" dirty="0" err="1" smtClean="0"/>
              <a:t>Fanconi</a:t>
            </a:r>
            <a:r>
              <a:rPr lang="en-CA" dirty="0" smtClean="0"/>
              <a:t> Anemia, childhood recessive disorder</a:t>
            </a: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14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516690"/>
            <a:ext cx="3324225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4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When to suspect BRCA1/2 in the medical oncology clinic?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Patient is from a </a:t>
            </a:r>
            <a:r>
              <a:rPr lang="en-CA" i="1" dirty="0"/>
              <a:t>BRCA1/2</a:t>
            </a:r>
            <a:r>
              <a:rPr lang="en-CA" dirty="0"/>
              <a:t> family (need to ASK!)</a:t>
            </a:r>
          </a:p>
          <a:p>
            <a:r>
              <a:rPr lang="en-CA" dirty="0"/>
              <a:t>Ethnicity:  Ashkenazi Jewish</a:t>
            </a:r>
          </a:p>
          <a:p>
            <a:r>
              <a:rPr lang="en-CA" dirty="0"/>
              <a:t>Bilateral breast cancer</a:t>
            </a:r>
          </a:p>
          <a:p>
            <a:r>
              <a:rPr lang="en-CA" dirty="0"/>
              <a:t>Age: under 35</a:t>
            </a:r>
          </a:p>
          <a:p>
            <a:r>
              <a:rPr lang="en-CA" dirty="0"/>
              <a:t>Male Breast cancer</a:t>
            </a:r>
          </a:p>
          <a:p>
            <a:r>
              <a:rPr lang="en-CA" dirty="0"/>
              <a:t>Invasive Serous Ovarian cancer</a:t>
            </a:r>
          </a:p>
          <a:p>
            <a:r>
              <a:rPr lang="en-CA" dirty="0"/>
              <a:t>Medullary breast cancer ~11% BRCA1</a:t>
            </a:r>
          </a:p>
          <a:p>
            <a:r>
              <a:rPr lang="en-CA" dirty="0"/>
              <a:t>Triple negative breast cancer &lt;60 (NCCN)</a:t>
            </a:r>
          </a:p>
          <a:p>
            <a:r>
              <a:rPr lang="en-CA" dirty="0"/>
              <a:t>Strong family history of breast and ovarian cancer</a:t>
            </a:r>
          </a:p>
          <a:p>
            <a:pPr lvl="1"/>
            <a:r>
              <a:rPr lang="en-CA" sz="1600" dirty="0"/>
              <a:t>Variety of </a:t>
            </a:r>
            <a:r>
              <a:rPr lang="en-CA" sz="1600" dirty="0" smtClean="0"/>
              <a:t>criteria, depends on age and number of family members affected</a:t>
            </a:r>
            <a:endParaRPr lang="en-CA" sz="1600" dirty="0"/>
          </a:p>
          <a:p>
            <a:pPr lvl="1"/>
            <a:r>
              <a:rPr lang="en-CA" sz="1600" dirty="0"/>
              <a:t>Ontario Ministry of Health </a:t>
            </a:r>
            <a:r>
              <a:rPr lang="en-CA" sz="1600" dirty="0" smtClean="0"/>
              <a:t>Guidelines</a:t>
            </a:r>
            <a:endParaRPr lang="en-CA" sz="1600" dirty="0"/>
          </a:p>
          <a:p>
            <a:pPr lvl="1"/>
            <a:r>
              <a:rPr lang="en-CA" sz="1600" dirty="0"/>
              <a:t>National Comprehensive Cancer Network Guidelines</a:t>
            </a:r>
          </a:p>
          <a:p>
            <a:pPr lvl="1"/>
            <a:r>
              <a:rPr lang="en-CA" sz="1600" dirty="0"/>
              <a:t>Guidelines exist to have a diagnostic yield ~10%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15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432" y="962744"/>
            <a:ext cx="2333625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14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804863"/>
            <a:ext cx="9153526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39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697" y="285031"/>
            <a:ext cx="7658100" cy="1181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409" y="1639716"/>
            <a:ext cx="5260675" cy="501673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895600" y="1905000"/>
            <a:ext cx="9906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Oval 6"/>
          <p:cNvSpPr/>
          <p:nvPr/>
        </p:nvSpPr>
        <p:spPr>
          <a:xfrm>
            <a:off x="1888966" y="2895600"/>
            <a:ext cx="3064033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Oval 7"/>
          <p:cNvSpPr/>
          <p:nvPr/>
        </p:nvSpPr>
        <p:spPr>
          <a:xfrm>
            <a:off x="3581400" y="5410200"/>
            <a:ext cx="3276599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105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Who to test?</a:t>
            </a:r>
            <a:endParaRPr lang="en-CA" dirty="0"/>
          </a:p>
        </p:txBody>
      </p:sp>
      <p:pic>
        <p:nvPicPr>
          <p:cNvPr id="5" name="Picture 2" descr="http://www.cancer.gov/images/cdr/live/CDR746227-5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2"/>
          <a:stretch>
            <a:fillRect/>
          </a:stretch>
        </p:blipFill>
        <p:spPr bwMode="auto">
          <a:xfrm>
            <a:off x="1828800" y="2971800"/>
            <a:ext cx="6324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485736" y="4556184"/>
            <a:ext cx="2809335" cy="1884340"/>
            <a:chOff x="4028536" y="3260784"/>
            <a:chExt cx="2809335" cy="1884340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4028536" y="3260784"/>
              <a:ext cx="465826" cy="57600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6372045" y="3260784"/>
              <a:ext cx="465826" cy="57600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5276491" y="4569124"/>
              <a:ext cx="465826" cy="57600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Content Placeholder 3"/>
          <p:cNvSpPr>
            <a:spLocks noGrp="1"/>
          </p:cNvSpPr>
          <p:nvPr>
            <p:ph idx="1"/>
          </p:nvPr>
        </p:nvSpPr>
        <p:spPr>
          <a:xfrm>
            <a:off x="191756" y="1162733"/>
            <a:ext cx="8686800" cy="4724400"/>
          </a:xfrm>
        </p:spPr>
        <p:txBody>
          <a:bodyPr/>
          <a:lstStyle/>
          <a:p>
            <a:r>
              <a:rPr lang="en-CA" dirty="0" smtClean="0"/>
              <a:t>Medical Oncologists usually see patients with cancer</a:t>
            </a:r>
          </a:p>
          <a:p>
            <a:r>
              <a:rPr lang="en-CA" dirty="0" smtClean="0"/>
              <a:t>Patients affected with cancer are the most appropriate individuals to test to interpret the genetic results</a:t>
            </a:r>
          </a:p>
          <a:p>
            <a:r>
              <a:rPr lang="en-CA" dirty="0" smtClean="0"/>
              <a:t>If no family members, available, some high risk families can have testing on unaffected individuals if probability of mutation based on computer models &gt;10%, but many limitations of this</a:t>
            </a:r>
          </a:p>
          <a:p>
            <a:r>
              <a:rPr lang="en-CA" dirty="0" smtClean="0"/>
              <a:t>Need to consider DNA banking on all individuals with cancer as new genes are discovered (</a:t>
            </a:r>
            <a:r>
              <a:rPr lang="en-CA" smtClean="0"/>
              <a:t>panel testing)</a:t>
            </a:r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14529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 err="1" smtClean="0"/>
              <a:t>LiFraumeni</a:t>
            </a:r>
            <a:r>
              <a:rPr lang="en-CA" sz="3200" dirty="0" smtClean="0"/>
              <a:t> Syndrome</a:t>
            </a:r>
            <a:endParaRPr lang="en-CA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19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157" t="4311" r="3870" b="18693"/>
          <a:stretch/>
        </p:blipFill>
        <p:spPr>
          <a:xfrm>
            <a:off x="3200400" y="4343400"/>
            <a:ext cx="5826450" cy="1843813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191000" y="1806539"/>
            <a:ext cx="41148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800" dirty="0"/>
              <a:t>When to suspect:</a:t>
            </a:r>
          </a:p>
          <a:p>
            <a:r>
              <a:rPr lang="en-CA" sz="1800" dirty="0"/>
              <a:t>Young breast cancer &lt;35</a:t>
            </a:r>
          </a:p>
          <a:p>
            <a:r>
              <a:rPr lang="en-CA" sz="1800" dirty="0"/>
              <a:t>Strong family history of core cancers</a:t>
            </a:r>
          </a:p>
          <a:p>
            <a:r>
              <a:rPr lang="en-CA" sz="1800" dirty="0"/>
              <a:t>All adrenocortical carcinomas</a:t>
            </a:r>
          </a:p>
          <a:p>
            <a:r>
              <a:rPr lang="en-CA" sz="1800" dirty="0"/>
              <a:t>All sarcomas &lt;45 </a:t>
            </a:r>
            <a:r>
              <a:rPr lang="en-CA" sz="1800" dirty="0" smtClean="0"/>
              <a:t>years</a:t>
            </a:r>
            <a:endParaRPr lang="en-CA" sz="1800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4114800" cy="4495800"/>
          </a:xfrm>
        </p:spPr>
        <p:txBody>
          <a:bodyPr/>
          <a:lstStyle/>
          <a:p>
            <a:r>
              <a:rPr lang="en-CA" sz="1800" i="1" dirty="0"/>
              <a:t>TP53</a:t>
            </a:r>
            <a:r>
              <a:rPr lang="en-CA" sz="1800" dirty="0"/>
              <a:t> germline </a:t>
            </a:r>
            <a:r>
              <a:rPr lang="en-CA" sz="1800" dirty="0" smtClean="0"/>
              <a:t>mutations, tumour suppressor</a:t>
            </a:r>
            <a:endParaRPr lang="en-CA" sz="1800" dirty="0"/>
          </a:p>
          <a:p>
            <a:r>
              <a:rPr lang="en-CA" sz="1800" dirty="0" smtClean="0"/>
              <a:t>Core </a:t>
            </a:r>
            <a:r>
              <a:rPr lang="en-CA" sz="1800" dirty="0"/>
              <a:t>cancers:</a:t>
            </a:r>
          </a:p>
          <a:p>
            <a:pPr lvl="1"/>
            <a:r>
              <a:rPr lang="en-CA" sz="1800" dirty="0"/>
              <a:t>Brain</a:t>
            </a:r>
          </a:p>
          <a:p>
            <a:pPr lvl="1"/>
            <a:r>
              <a:rPr lang="en-CA" sz="1800" dirty="0" smtClean="0"/>
              <a:t>Choroid </a:t>
            </a:r>
            <a:r>
              <a:rPr lang="en-CA" sz="1800" dirty="0"/>
              <a:t>plexus </a:t>
            </a:r>
            <a:r>
              <a:rPr lang="en-CA" sz="1800" dirty="0" smtClean="0"/>
              <a:t>carcinoma</a:t>
            </a:r>
          </a:p>
          <a:p>
            <a:pPr lvl="1"/>
            <a:r>
              <a:rPr lang="en-CA" sz="1800" dirty="0" smtClean="0"/>
              <a:t>Breast cancer</a:t>
            </a:r>
            <a:endParaRPr lang="en-CA" sz="1800" dirty="0"/>
          </a:p>
          <a:p>
            <a:pPr lvl="1"/>
            <a:r>
              <a:rPr lang="en-CA" sz="1800" dirty="0"/>
              <a:t>Sarcoma</a:t>
            </a:r>
          </a:p>
          <a:p>
            <a:pPr lvl="1"/>
            <a:r>
              <a:rPr lang="en-CA" sz="1800" dirty="0"/>
              <a:t>Adrenocortical carcinoma</a:t>
            </a:r>
          </a:p>
          <a:p>
            <a:pPr lvl="1"/>
            <a:r>
              <a:rPr lang="en-CA" sz="1800" dirty="0" err="1" smtClean="0"/>
              <a:t>Bronchoalveolar</a:t>
            </a:r>
            <a:r>
              <a:rPr lang="en-CA" sz="1800" dirty="0" smtClean="0"/>
              <a:t> cancer</a:t>
            </a:r>
            <a:endParaRPr lang="en-CA" sz="1800" dirty="0"/>
          </a:p>
          <a:p>
            <a:pPr lvl="1"/>
            <a:r>
              <a:rPr lang="en-CA" sz="1800" dirty="0"/>
              <a:t>GI malignancy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8866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 smtClean="0"/>
              <a:t>Outline</a:t>
            </a:r>
            <a:endParaRPr lang="en-C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000" dirty="0" smtClean="0"/>
              <a:t>Genetic terminology and concepts</a:t>
            </a:r>
          </a:p>
          <a:p>
            <a:r>
              <a:rPr lang="en-CA" sz="2000" dirty="0" smtClean="0"/>
              <a:t>Hereditary cancers</a:t>
            </a:r>
          </a:p>
          <a:p>
            <a:pPr lvl="1"/>
            <a:r>
              <a:rPr lang="en-CA" sz="2000" dirty="0" smtClean="0"/>
              <a:t>When to consider</a:t>
            </a:r>
          </a:p>
          <a:p>
            <a:pPr lvl="1"/>
            <a:r>
              <a:rPr lang="en-CA" sz="2000" dirty="0" smtClean="0"/>
              <a:t>Genetics assessment</a:t>
            </a:r>
            <a:endParaRPr lang="en-CA" sz="2000" dirty="0"/>
          </a:p>
          <a:p>
            <a:pPr lvl="1"/>
            <a:r>
              <a:rPr lang="en-CA" sz="2000" dirty="0" smtClean="0"/>
              <a:t>Surveillance</a:t>
            </a:r>
          </a:p>
          <a:p>
            <a:r>
              <a:rPr lang="en-CA" sz="2000" dirty="0" smtClean="0"/>
              <a:t>Hereditary breast cancer syndromes</a:t>
            </a:r>
          </a:p>
          <a:p>
            <a:r>
              <a:rPr lang="en-CA" sz="2000" dirty="0" smtClean="0"/>
              <a:t>Hereditary colorectal cancer syndromes</a:t>
            </a:r>
          </a:p>
          <a:p>
            <a:r>
              <a:rPr lang="en-CA" sz="2000" dirty="0" smtClean="0"/>
              <a:t>Hereditary kidney cancer syndromes</a:t>
            </a:r>
          </a:p>
          <a:p>
            <a:r>
              <a:rPr lang="en-CA" sz="2000" dirty="0" smtClean="0"/>
              <a:t>Hereditary endocrine cancer syndromes</a:t>
            </a:r>
          </a:p>
          <a:p>
            <a:r>
              <a:rPr lang="en-CA" sz="2000" dirty="0" smtClean="0"/>
              <a:t>Genetic testing</a:t>
            </a:r>
          </a:p>
          <a:p>
            <a:r>
              <a:rPr lang="en-CA" sz="2000" dirty="0" smtClean="0"/>
              <a:t>Genetic counseling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1476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 err="1" smtClean="0"/>
              <a:t>LiFraumeni</a:t>
            </a:r>
            <a:r>
              <a:rPr lang="en-CA" sz="3200" dirty="0" smtClean="0"/>
              <a:t> surveillance</a:t>
            </a:r>
            <a:endParaRPr lang="en-C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1800" dirty="0" smtClean="0"/>
              <a:t>Risk of cancer in women 100%, men 75%</a:t>
            </a:r>
          </a:p>
          <a:p>
            <a:r>
              <a:rPr lang="en-CA" sz="1800" dirty="0" smtClean="0"/>
              <a:t>Risk reduction options include Bilateral mastectomy</a:t>
            </a:r>
          </a:p>
          <a:p>
            <a:r>
              <a:rPr lang="en-CA" sz="1800" dirty="0" smtClean="0"/>
              <a:t>Screening </a:t>
            </a:r>
            <a:r>
              <a:rPr lang="en-CA" sz="1800" dirty="0"/>
              <a:t>using the Toronto Protocol (</a:t>
            </a:r>
            <a:r>
              <a:rPr lang="en-CA" sz="1800" dirty="0" err="1"/>
              <a:t>Villani</a:t>
            </a:r>
            <a:r>
              <a:rPr lang="en-CA" sz="1800" dirty="0"/>
              <a:t> et al 2011)</a:t>
            </a:r>
          </a:p>
          <a:p>
            <a:pPr lvl="1"/>
            <a:r>
              <a:rPr lang="en-CA" sz="1800" dirty="0"/>
              <a:t>Annual Breast MRI, beginning @ </a:t>
            </a:r>
            <a:r>
              <a:rPr lang="en-CA" sz="1800" dirty="0" smtClean="0"/>
              <a:t>20-25y</a:t>
            </a:r>
            <a:endParaRPr lang="en-CA" sz="1800" dirty="0"/>
          </a:p>
          <a:p>
            <a:pPr lvl="1"/>
            <a:r>
              <a:rPr lang="en-CA" sz="1800" dirty="0" smtClean="0"/>
              <a:t>Annual </a:t>
            </a:r>
            <a:r>
              <a:rPr lang="en-CA" sz="1800" dirty="0"/>
              <a:t>Rapid whole body MRI (not CT)</a:t>
            </a:r>
          </a:p>
          <a:p>
            <a:pPr lvl="1"/>
            <a:r>
              <a:rPr lang="en-CA" sz="1800" dirty="0"/>
              <a:t>Annual Brain MRI </a:t>
            </a:r>
          </a:p>
          <a:p>
            <a:pPr lvl="1"/>
            <a:r>
              <a:rPr lang="en-CA" sz="1800" dirty="0"/>
              <a:t>q6m Abdominal US, CBC, LDH, ESR</a:t>
            </a:r>
          </a:p>
          <a:p>
            <a:pPr lvl="1"/>
            <a:r>
              <a:rPr lang="en-CA" sz="1800" dirty="0"/>
              <a:t>Annual dermatology exam</a:t>
            </a:r>
          </a:p>
          <a:p>
            <a:pPr lvl="1"/>
            <a:r>
              <a:rPr lang="en-CA" sz="1800" dirty="0" smtClean="0"/>
              <a:t>q2y </a:t>
            </a:r>
            <a:r>
              <a:rPr lang="en-CA" sz="1800" dirty="0"/>
              <a:t>C-Scope, beginning @ </a:t>
            </a:r>
            <a:r>
              <a:rPr lang="en-CA" sz="1800" dirty="0" smtClean="0"/>
              <a:t>25y</a:t>
            </a:r>
          </a:p>
          <a:p>
            <a:r>
              <a:rPr lang="en-CA" sz="2000" dirty="0" smtClean="0"/>
              <a:t>Consideration of metformin for chemoprophylaxis</a:t>
            </a:r>
            <a:endParaRPr lang="en-CA" sz="2000" dirty="0"/>
          </a:p>
          <a:p>
            <a:r>
              <a:rPr lang="en-CA" sz="2000" dirty="0"/>
              <a:t>Done through Princess Margaret </a:t>
            </a:r>
            <a:r>
              <a:rPr lang="en-CA" sz="2000" dirty="0" smtClean="0"/>
              <a:t>Familial Breast and Ovarian Cancer Clinic</a:t>
            </a:r>
            <a:endParaRPr lang="en-CA" sz="2000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20</a:t>
            </a:fld>
            <a:endParaRPr lang="en-CA" dirty="0"/>
          </a:p>
        </p:txBody>
      </p:sp>
      <p:pic>
        <p:nvPicPr>
          <p:cNvPr id="5" name="Picture 4" descr="p53-b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200" y="1217428"/>
            <a:ext cx="216323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5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 smtClean="0"/>
              <a:t>Cowden syndrome</a:t>
            </a:r>
            <a:endParaRPr lang="en-C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4648200" cy="4114800"/>
          </a:xfrm>
        </p:spPr>
        <p:txBody>
          <a:bodyPr/>
          <a:lstStyle/>
          <a:p>
            <a:r>
              <a:rPr lang="en-CA" dirty="0" smtClean="0"/>
              <a:t>Germline mutation in </a:t>
            </a:r>
            <a:r>
              <a:rPr lang="en-CA" i="1" dirty="0" smtClean="0"/>
              <a:t>PTEN, PIK3CA, AKT1</a:t>
            </a:r>
          </a:p>
          <a:p>
            <a:r>
              <a:rPr lang="en-CA" dirty="0" smtClean="0"/>
              <a:t>Cancer risks</a:t>
            </a:r>
          </a:p>
          <a:p>
            <a:pPr lvl="1"/>
            <a:r>
              <a:rPr lang="en-CA" dirty="0" smtClean="0"/>
              <a:t>Breast cancer 85% lifetime risk</a:t>
            </a:r>
          </a:p>
          <a:p>
            <a:pPr lvl="1"/>
            <a:r>
              <a:rPr lang="en-CA" dirty="0" smtClean="0"/>
              <a:t>Thyroid disease in 75% of Cowden patients</a:t>
            </a:r>
          </a:p>
          <a:p>
            <a:pPr lvl="2"/>
            <a:r>
              <a:rPr lang="en-CA" dirty="0" smtClean="0"/>
              <a:t>Multinodular goitre</a:t>
            </a:r>
          </a:p>
          <a:p>
            <a:pPr lvl="2"/>
            <a:r>
              <a:rPr lang="en-CA" dirty="0" smtClean="0"/>
              <a:t>Epithelial thyroid cancer follicular&gt;papillary</a:t>
            </a:r>
          </a:p>
          <a:p>
            <a:pPr lvl="1"/>
            <a:r>
              <a:rPr lang="en-CA" dirty="0" smtClean="0"/>
              <a:t>Endometrial Cancer</a:t>
            </a:r>
          </a:p>
          <a:p>
            <a:pPr lvl="1"/>
            <a:r>
              <a:rPr lang="en-CA" dirty="0" smtClean="0"/>
              <a:t>Colorectal Cancer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21</a:t>
            </a:fld>
            <a:endParaRPr lang="en-CA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800600" y="1600200"/>
            <a:ext cx="3795944" cy="4424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 smtClean="0"/>
              <a:t>Physical features</a:t>
            </a:r>
          </a:p>
          <a:p>
            <a:pPr lvl="1"/>
            <a:r>
              <a:rPr lang="en-CA" dirty="0" smtClean="0"/>
              <a:t>Developmental Delay</a:t>
            </a:r>
          </a:p>
          <a:p>
            <a:pPr lvl="1"/>
            <a:r>
              <a:rPr lang="en-CA" dirty="0" smtClean="0"/>
              <a:t>Head circumference &gt;59cm</a:t>
            </a:r>
          </a:p>
          <a:p>
            <a:pPr lvl="1"/>
            <a:r>
              <a:rPr lang="en-CA" dirty="0" err="1" smtClean="0"/>
              <a:t>Papillomas</a:t>
            </a:r>
            <a:r>
              <a:rPr lang="en-CA" dirty="0" smtClean="0"/>
              <a:t> on skin and mucosa</a:t>
            </a:r>
          </a:p>
          <a:p>
            <a:pPr lvl="1"/>
            <a:r>
              <a:rPr lang="en-CA" dirty="0" smtClean="0"/>
              <a:t>Dysplastic </a:t>
            </a:r>
            <a:r>
              <a:rPr lang="en-CA" dirty="0" err="1" smtClean="0"/>
              <a:t>gangliocytoma</a:t>
            </a:r>
            <a:r>
              <a:rPr lang="en-CA" dirty="0" smtClean="0"/>
              <a:t> of cerebellum</a:t>
            </a:r>
          </a:p>
          <a:p>
            <a:pPr lvl="1"/>
            <a:r>
              <a:rPr lang="en-CA" dirty="0" smtClean="0"/>
              <a:t>Skin lesions such as </a:t>
            </a:r>
            <a:r>
              <a:rPr lang="en-CA" dirty="0" err="1" smtClean="0"/>
              <a:t>acral</a:t>
            </a:r>
            <a:r>
              <a:rPr lang="en-CA" dirty="0" smtClean="0"/>
              <a:t> </a:t>
            </a:r>
            <a:r>
              <a:rPr lang="en-CA" dirty="0" err="1" smtClean="0"/>
              <a:t>keratoses</a:t>
            </a:r>
            <a:endParaRPr lang="en-CA" dirty="0" smtClean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8" t="8928" r="9402" b="21912"/>
          <a:stretch>
            <a:fillRect/>
          </a:stretch>
        </p:blipFill>
        <p:spPr>
          <a:xfrm>
            <a:off x="152400" y="4038600"/>
            <a:ext cx="3227915" cy="2067352"/>
          </a:xfrm>
          <a:prstGeom prst="rect">
            <a:avLst/>
          </a:prstGeom>
          <a:noFill/>
          <a:ln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3" r="29660" b="20201"/>
          <a:stretch>
            <a:fillRect/>
          </a:stretch>
        </p:blipFill>
        <p:spPr>
          <a:xfrm>
            <a:off x="3481261" y="3815009"/>
            <a:ext cx="3517851" cy="2595743"/>
          </a:xfrm>
          <a:prstGeom prst="rect">
            <a:avLst/>
          </a:prstGeom>
          <a:noFill/>
          <a:ln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6" t="8928" r="30943" b="21912"/>
          <a:stretch>
            <a:fillRect/>
          </a:stretch>
        </p:blipFill>
        <p:spPr>
          <a:xfrm>
            <a:off x="6999112" y="3815009"/>
            <a:ext cx="1980084" cy="2617937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300433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 smtClean="0"/>
              <a:t>Surveillance in Cowden syndrome</a:t>
            </a:r>
            <a:endParaRPr lang="en-C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400" dirty="0"/>
              <a:t>Annual thyroid ultrasound from childhood</a:t>
            </a:r>
          </a:p>
          <a:p>
            <a:r>
              <a:rPr lang="en-CA" sz="2400" dirty="0"/>
              <a:t>High risk Breast screening MRI/mammography @30</a:t>
            </a:r>
          </a:p>
          <a:p>
            <a:r>
              <a:rPr lang="en-CA" sz="2400" dirty="0"/>
              <a:t>Colonoscopy @35, q5years</a:t>
            </a:r>
          </a:p>
          <a:p>
            <a:r>
              <a:rPr lang="en-CA" sz="2400" dirty="0"/>
              <a:t>Renal ultrasound @40</a:t>
            </a:r>
          </a:p>
          <a:p>
            <a:r>
              <a:rPr lang="en-CA" sz="2400" dirty="0"/>
              <a:t>Endometrial biopsy@30</a:t>
            </a:r>
          </a:p>
          <a:p>
            <a:r>
              <a:rPr lang="en-CA" sz="2400" dirty="0"/>
              <a:t>Annual dermatologic exam</a:t>
            </a:r>
          </a:p>
          <a:p>
            <a:r>
              <a:rPr lang="en-CA" sz="2400" dirty="0"/>
              <a:t>Conducted through Princess Margaret </a:t>
            </a:r>
            <a:r>
              <a:rPr lang="en-CA" sz="2400" dirty="0" smtClean="0"/>
              <a:t>Familial Breast and Ovarian Cancer Clinic</a:t>
            </a:r>
            <a:endParaRPr lang="en-CA" sz="2400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22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8606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 smtClean="0"/>
              <a:t>Lynch syndrome</a:t>
            </a:r>
            <a:endParaRPr lang="en-C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4191000" cy="4876800"/>
          </a:xfrm>
        </p:spPr>
        <p:txBody>
          <a:bodyPr>
            <a:normAutofit fontScale="85000" lnSpcReduction="20000"/>
          </a:bodyPr>
          <a:lstStyle/>
          <a:p>
            <a:r>
              <a:rPr lang="en-CA" dirty="0" smtClean="0"/>
              <a:t>Mismatch repair pathway deficiency</a:t>
            </a:r>
          </a:p>
          <a:p>
            <a:r>
              <a:rPr lang="en-CA" dirty="0" smtClean="0"/>
              <a:t>Colorectal cancer</a:t>
            </a:r>
            <a:r>
              <a:rPr lang="en-CA" dirty="0"/>
              <a:t> </a:t>
            </a:r>
            <a:r>
              <a:rPr lang="en-CA" dirty="0" smtClean="0"/>
              <a:t>(50-80%)</a:t>
            </a:r>
          </a:p>
          <a:p>
            <a:r>
              <a:rPr lang="en-CA" dirty="0" smtClean="0"/>
              <a:t>Endometrial (25-60%)</a:t>
            </a:r>
          </a:p>
          <a:p>
            <a:r>
              <a:rPr lang="en-CA" dirty="0" smtClean="0"/>
              <a:t>Ovarian (5-10%)</a:t>
            </a:r>
          </a:p>
          <a:p>
            <a:r>
              <a:rPr lang="en-CA" dirty="0" smtClean="0"/>
              <a:t>Hepatobiliary (1-5%)</a:t>
            </a:r>
          </a:p>
          <a:p>
            <a:r>
              <a:rPr lang="en-CA" dirty="0"/>
              <a:t>Adrenocortical carcinoma (3%)</a:t>
            </a:r>
          </a:p>
          <a:p>
            <a:r>
              <a:rPr lang="en-CA" i="1" dirty="0" smtClean="0"/>
              <a:t>MLH1, MSH2, MSH6, PMS2</a:t>
            </a:r>
          </a:p>
          <a:p>
            <a:endParaRPr lang="en-CA" dirty="0" smtClean="0"/>
          </a:p>
          <a:p>
            <a:r>
              <a:rPr lang="en-CA" dirty="0" smtClean="0"/>
              <a:t>Consider if:</a:t>
            </a:r>
          </a:p>
          <a:p>
            <a:r>
              <a:rPr lang="en-CA" dirty="0" smtClean="0"/>
              <a:t>Amsterdam criteria</a:t>
            </a:r>
          </a:p>
          <a:p>
            <a:pPr lvl="1"/>
            <a:r>
              <a:rPr lang="en-CA" dirty="0" smtClean="0"/>
              <a:t>3 individuals</a:t>
            </a:r>
          </a:p>
          <a:p>
            <a:pPr lvl="1"/>
            <a:r>
              <a:rPr lang="en-CA" dirty="0" smtClean="0"/>
              <a:t>2 first-degree relatives</a:t>
            </a:r>
          </a:p>
          <a:p>
            <a:pPr lvl="1"/>
            <a:r>
              <a:rPr lang="en-CA" dirty="0" smtClean="0"/>
              <a:t>1 under 50</a:t>
            </a:r>
          </a:p>
          <a:p>
            <a:r>
              <a:rPr lang="en-CA" dirty="0" smtClean="0"/>
              <a:t>CRC&lt;35 years of age</a:t>
            </a:r>
          </a:p>
          <a:p>
            <a:r>
              <a:rPr lang="en-CA" dirty="0" err="1" smtClean="0"/>
              <a:t>CRC+another</a:t>
            </a:r>
            <a:r>
              <a:rPr lang="en-CA" dirty="0" smtClean="0"/>
              <a:t> Lynch cancer</a:t>
            </a:r>
          </a:p>
          <a:p>
            <a:r>
              <a:rPr lang="en-CA" dirty="0" smtClean="0"/>
              <a:t>Other ongoing screening protocols</a:t>
            </a:r>
          </a:p>
          <a:p>
            <a:r>
              <a:rPr lang="en-CA" dirty="0" smtClean="0"/>
              <a:t>NCCN all CRC&lt;70, UHN endometrial &lt;70</a:t>
            </a:r>
          </a:p>
          <a:p>
            <a:r>
              <a:rPr lang="en-CA" dirty="0"/>
              <a:t>Annual Colonoscopy ~25y, consider endometrial surveillance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23</a:t>
            </a:fld>
            <a:endParaRPr lang="en-CA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066799"/>
            <a:ext cx="4459698" cy="479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668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 smtClean="0"/>
              <a:t>Immunohistochemistry in Lynch syndrome</a:t>
            </a:r>
            <a:endParaRPr lang="en-CA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24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67" y="1676400"/>
            <a:ext cx="8977312" cy="38499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-83871" y="5387872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dirty="0" smtClean="0"/>
              <a:t>normal</a:t>
            </a:r>
            <a:endParaRPr lang="en-CA" sz="1200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82731" y="1949231"/>
            <a:ext cx="8226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dirty="0" smtClean="0"/>
              <a:t>abnormal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125030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i="1" dirty="0" smtClean="0"/>
              <a:t>MSH2</a:t>
            </a:r>
            <a:r>
              <a:rPr lang="en-CA" dirty="0" smtClean="0"/>
              <a:t> loss of expression caused by upstream gene, </a:t>
            </a:r>
            <a:r>
              <a:rPr lang="en-CA" i="1" dirty="0" smtClean="0"/>
              <a:t>EPCAM</a:t>
            </a:r>
            <a:endParaRPr lang="en-CA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25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676400"/>
            <a:ext cx="8895681" cy="32004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33400" y="5091270"/>
            <a:ext cx="7391400" cy="868812"/>
          </a:xfrm>
        </p:spPr>
        <p:txBody>
          <a:bodyPr/>
          <a:lstStyle/>
          <a:p>
            <a:r>
              <a:rPr lang="en-CA" dirty="0" smtClean="0"/>
              <a:t>Deletion of </a:t>
            </a:r>
            <a:r>
              <a:rPr lang="en-CA" i="1" dirty="0" smtClean="0"/>
              <a:t>EPCAM</a:t>
            </a:r>
            <a:r>
              <a:rPr lang="en-CA" dirty="0" smtClean="0"/>
              <a:t> gene causes methylation of </a:t>
            </a:r>
            <a:r>
              <a:rPr lang="en-CA" i="1" dirty="0" smtClean="0"/>
              <a:t>MSH2</a:t>
            </a:r>
            <a:r>
              <a:rPr lang="en-CA" dirty="0" smtClean="0"/>
              <a:t> region preventing MSH2 expression, an epigenetic mechanism</a:t>
            </a:r>
          </a:p>
        </p:txBody>
      </p:sp>
    </p:spTree>
    <p:extLst>
      <p:ext uri="{BB962C8B-B14F-4D97-AF65-F5344CB8AC3E}">
        <p14:creationId xmlns:p14="http://schemas.microsoft.com/office/powerpoint/2010/main" val="300998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400" dirty="0" smtClean="0"/>
              <a:t>Microsatellite Instability in Tumours with Lynch syndrome</a:t>
            </a:r>
            <a:endParaRPr lang="en-CA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26</a:t>
            </a:fld>
            <a:endParaRPr lang="en-CA" dirty="0"/>
          </a:p>
        </p:txBody>
      </p:sp>
      <p:pic>
        <p:nvPicPr>
          <p:cNvPr id="7170" name="Picture 2" descr="http://www.ous-research.no/lothe/images/methods/BAT25_BAT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8561"/>
          <a:stretch/>
        </p:blipFill>
        <p:spPr bwMode="auto">
          <a:xfrm>
            <a:off x="1474899" y="1828800"/>
            <a:ext cx="6194201" cy="396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08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27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57200"/>
            <a:ext cx="9067800" cy="565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81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Mismatch repair deficient (Lynch and others) respond to PD-1 blockade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28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799" y="1066799"/>
            <a:ext cx="7229475" cy="52166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9800" y="5029200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1782 somatic mutations</a:t>
            </a:r>
            <a:endParaRPr lang="en-CA" dirty="0"/>
          </a:p>
        </p:txBody>
      </p:sp>
      <p:sp>
        <p:nvSpPr>
          <p:cNvPr id="6" name="TextBox 5"/>
          <p:cNvSpPr txBox="1"/>
          <p:nvPr/>
        </p:nvSpPr>
        <p:spPr>
          <a:xfrm>
            <a:off x="1943682" y="1739384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73 somatic mutations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0005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21664"/>
            <a:ext cx="8686800" cy="857251"/>
          </a:xfrm>
        </p:spPr>
        <p:txBody>
          <a:bodyPr/>
          <a:lstStyle/>
          <a:p>
            <a:r>
              <a:rPr lang="en-CA" dirty="0" smtClean="0"/>
              <a:t>Hereditary kidney cancer, rare </a:t>
            </a:r>
            <a:r>
              <a:rPr lang="en-CA" dirty="0" err="1" smtClean="0"/>
              <a:t>histologies</a:t>
            </a:r>
            <a:r>
              <a:rPr lang="en-CA" dirty="0" smtClean="0"/>
              <a:t> could be hereditary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4258850"/>
            <a:ext cx="2539055" cy="1582935"/>
          </a:xfrm>
        </p:spPr>
        <p:txBody>
          <a:bodyPr/>
          <a:lstStyle/>
          <a:p>
            <a:r>
              <a:rPr lang="en-CA" dirty="0" err="1" smtClean="0"/>
              <a:t>Birt</a:t>
            </a:r>
            <a:r>
              <a:rPr lang="en-CA" dirty="0" smtClean="0"/>
              <a:t>-Hogg-</a:t>
            </a:r>
            <a:r>
              <a:rPr lang="en-CA" dirty="0" err="1" smtClean="0"/>
              <a:t>Dube</a:t>
            </a:r>
            <a:r>
              <a:rPr lang="en-CA" dirty="0" smtClean="0"/>
              <a:t> Syndrome (</a:t>
            </a:r>
            <a:r>
              <a:rPr lang="en-CA" i="1" dirty="0" smtClean="0"/>
              <a:t>FLCN</a:t>
            </a:r>
            <a:r>
              <a:rPr lang="en-CA" dirty="0" smtClean="0"/>
              <a:t>)</a:t>
            </a:r>
          </a:p>
          <a:p>
            <a:r>
              <a:rPr lang="en-CA" dirty="0" err="1" smtClean="0"/>
              <a:t>Fibrofolliculomas</a:t>
            </a:r>
            <a:r>
              <a:rPr lang="en-CA" dirty="0" smtClean="0"/>
              <a:t> and lung pneumothorax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29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5528457"/>
            <a:ext cx="1952625" cy="1133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53" y="950290"/>
            <a:ext cx="8381144" cy="321700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267797" y="4258850"/>
            <a:ext cx="2828203" cy="2294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 smtClean="0"/>
              <a:t>Hereditary </a:t>
            </a:r>
            <a:r>
              <a:rPr lang="en-CA" dirty="0" err="1" smtClean="0"/>
              <a:t>leimyomatosis</a:t>
            </a:r>
            <a:r>
              <a:rPr lang="en-CA" dirty="0" smtClean="0"/>
              <a:t> and RCC (</a:t>
            </a:r>
            <a:r>
              <a:rPr lang="en-CA" i="1" dirty="0" smtClean="0"/>
              <a:t>FH</a:t>
            </a:r>
            <a:r>
              <a:rPr lang="en-CA" dirty="0" smtClean="0"/>
              <a:t>)</a:t>
            </a:r>
          </a:p>
          <a:p>
            <a:r>
              <a:rPr lang="en-CA" dirty="0" smtClean="0"/>
              <a:t>Fibroids</a:t>
            </a:r>
          </a:p>
          <a:p>
            <a:r>
              <a:rPr lang="en-CA" dirty="0" smtClean="0"/>
              <a:t>Children with fumarate hydratase deficiency (severe metabolic disorder)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49094" y="4258850"/>
            <a:ext cx="2828203" cy="2294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 smtClean="0"/>
              <a:t>Hereditary papillary RCC</a:t>
            </a:r>
          </a:p>
          <a:p>
            <a:r>
              <a:rPr lang="en-CA" i="1" dirty="0" smtClean="0"/>
              <a:t>MET</a:t>
            </a:r>
          </a:p>
          <a:p>
            <a:r>
              <a:rPr lang="en-CA" dirty="0" smtClean="0"/>
              <a:t>Eligible for MET inhibitors</a:t>
            </a:r>
          </a:p>
        </p:txBody>
      </p:sp>
    </p:spTree>
    <p:extLst>
      <p:ext uri="{BB962C8B-B14F-4D97-AF65-F5344CB8AC3E}">
        <p14:creationId xmlns:p14="http://schemas.microsoft.com/office/powerpoint/2010/main" val="276017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 dirty="0"/>
              <a:t>Cancer is a genetic disease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3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29" y="1493479"/>
            <a:ext cx="7131247" cy="26147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7808" y="1023521"/>
            <a:ext cx="1553632" cy="19799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4212446"/>
            <a:ext cx="4604911" cy="23808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64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 err="1" smtClean="0"/>
              <a:t>ccRCC</a:t>
            </a:r>
            <a:r>
              <a:rPr lang="en-CA" sz="3200" dirty="0" smtClean="0"/>
              <a:t>, Von Hippel Lindau</a:t>
            </a:r>
            <a:endParaRPr lang="en-C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86189"/>
            <a:ext cx="3733800" cy="4495800"/>
          </a:xfrm>
        </p:spPr>
        <p:txBody>
          <a:bodyPr>
            <a:normAutofit fontScale="92500" lnSpcReduction="10000"/>
          </a:bodyPr>
          <a:lstStyle/>
          <a:p>
            <a:r>
              <a:rPr lang="en-CA" dirty="0" smtClean="0"/>
              <a:t>Multi-system disorder</a:t>
            </a:r>
          </a:p>
          <a:p>
            <a:r>
              <a:rPr lang="en-CA" dirty="0" smtClean="0"/>
              <a:t>Mutations in </a:t>
            </a:r>
            <a:r>
              <a:rPr lang="en-CA" i="1" dirty="0" smtClean="0"/>
              <a:t>VHL</a:t>
            </a:r>
            <a:r>
              <a:rPr lang="en-CA" dirty="0" smtClean="0"/>
              <a:t> gene responsible for degradation of hypoxia </a:t>
            </a:r>
            <a:r>
              <a:rPr lang="en-CA" dirty="0"/>
              <a:t>inducible factor 1-alpha (HIF1</a:t>
            </a:r>
            <a:r>
              <a:rPr lang="el-GR" dirty="0" smtClean="0"/>
              <a:t>α</a:t>
            </a:r>
            <a:r>
              <a:rPr lang="en-CA" dirty="0" smtClean="0"/>
              <a:t>)</a:t>
            </a:r>
          </a:p>
          <a:p>
            <a:r>
              <a:rPr lang="en-CA" dirty="0" smtClean="0"/>
              <a:t>Results in </a:t>
            </a:r>
            <a:r>
              <a:rPr lang="en-CA" dirty="0" err="1" smtClean="0"/>
              <a:t>hemangioblastomas</a:t>
            </a:r>
            <a:endParaRPr lang="en-CA" dirty="0" smtClean="0"/>
          </a:p>
          <a:p>
            <a:pPr lvl="1"/>
            <a:r>
              <a:rPr lang="en-CA" dirty="0" smtClean="0"/>
              <a:t>Eye</a:t>
            </a:r>
          </a:p>
          <a:p>
            <a:pPr lvl="1"/>
            <a:r>
              <a:rPr lang="en-CA" dirty="0" smtClean="0"/>
              <a:t>Brain</a:t>
            </a:r>
          </a:p>
          <a:p>
            <a:pPr lvl="1"/>
            <a:r>
              <a:rPr lang="en-CA" dirty="0" smtClean="0"/>
              <a:t>Spine</a:t>
            </a:r>
          </a:p>
          <a:p>
            <a:r>
              <a:rPr lang="en-CA" dirty="0" smtClean="0"/>
              <a:t>Deafness (</a:t>
            </a:r>
            <a:r>
              <a:rPr lang="en-CA" dirty="0" err="1" smtClean="0"/>
              <a:t>endolymphatic</a:t>
            </a:r>
            <a:r>
              <a:rPr lang="en-CA" dirty="0" smtClean="0"/>
              <a:t> sac tumours)</a:t>
            </a:r>
          </a:p>
          <a:p>
            <a:r>
              <a:rPr lang="en-CA" dirty="0" smtClean="0"/>
              <a:t>Pancreatic cysts</a:t>
            </a:r>
          </a:p>
          <a:p>
            <a:r>
              <a:rPr lang="en-CA" dirty="0"/>
              <a:t>variable expressivity = not all mutation carriers develop all manifestations</a:t>
            </a:r>
          </a:p>
          <a:p>
            <a:r>
              <a:rPr lang="en-CA" dirty="0" smtClean="0"/>
              <a:t>Frameshift </a:t>
            </a:r>
            <a:r>
              <a:rPr lang="en-CA" dirty="0"/>
              <a:t>mutations result in risk of renal cell </a:t>
            </a:r>
            <a:r>
              <a:rPr lang="en-CA" dirty="0" smtClean="0"/>
              <a:t>carcinoma “type 1”</a:t>
            </a:r>
            <a:endParaRPr lang="en-CA" dirty="0"/>
          </a:p>
          <a:p>
            <a:r>
              <a:rPr lang="en-CA" dirty="0" smtClean="0"/>
              <a:t>Missense mutation result in </a:t>
            </a:r>
            <a:r>
              <a:rPr lang="en-CA" dirty="0" err="1" smtClean="0"/>
              <a:t>pheochromocytoma</a:t>
            </a:r>
            <a:r>
              <a:rPr lang="en-CA" dirty="0" smtClean="0"/>
              <a:t> “type 2”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30</a:t>
            </a:fld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351790"/>
            <a:ext cx="3685876" cy="473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5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 smtClean="0"/>
              <a:t>Von Hippel Lindau Surveillance</a:t>
            </a:r>
            <a:endParaRPr lang="en-C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3733800" cy="4724400"/>
          </a:xfrm>
        </p:spPr>
        <p:txBody>
          <a:bodyPr>
            <a:normAutofit lnSpcReduction="10000"/>
          </a:bodyPr>
          <a:lstStyle/>
          <a:p>
            <a:r>
              <a:rPr lang="en-CA" dirty="0" smtClean="0"/>
              <a:t>Not uniform</a:t>
            </a:r>
          </a:p>
          <a:p>
            <a:pPr lvl="1"/>
            <a:r>
              <a:rPr lang="en-CA" dirty="0" smtClean="0"/>
              <a:t>National Cancer Institute</a:t>
            </a:r>
          </a:p>
          <a:p>
            <a:pPr lvl="1"/>
            <a:r>
              <a:rPr lang="en-CA" dirty="0" smtClean="0"/>
              <a:t>US Von Hippel Lindau Alliance</a:t>
            </a:r>
          </a:p>
          <a:p>
            <a:pPr lvl="1"/>
            <a:r>
              <a:rPr lang="en-CA" dirty="0" smtClean="0"/>
              <a:t>Danish Von Hippel Lindau Alliance</a:t>
            </a:r>
          </a:p>
          <a:p>
            <a:pPr lvl="1"/>
            <a:endParaRPr lang="en-CA" dirty="0"/>
          </a:p>
          <a:p>
            <a:r>
              <a:rPr lang="en-CA" dirty="0" smtClean="0"/>
              <a:t>Abdominal Imaging annual</a:t>
            </a:r>
          </a:p>
          <a:p>
            <a:pPr lvl="1"/>
            <a:r>
              <a:rPr lang="en-CA" dirty="0" smtClean="0"/>
              <a:t>8-18: ultrasound</a:t>
            </a:r>
          </a:p>
          <a:p>
            <a:pPr lvl="1"/>
            <a:r>
              <a:rPr lang="en-CA" dirty="0" smtClean="0"/>
              <a:t>&gt;18: CT/MRI</a:t>
            </a:r>
          </a:p>
          <a:p>
            <a:r>
              <a:rPr lang="en-CA" dirty="0" smtClean="0"/>
              <a:t>Annual CNS brain and spine MRI</a:t>
            </a:r>
          </a:p>
          <a:p>
            <a:pPr lvl="1"/>
            <a:r>
              <a:rPr lang="en-CA" dirty="0" smtClean="0"/>
              <a:t>Start at 8 years</a:t>
            </a:r>
          </a:p>
          <a:p>
            <a:r>
              <a:rPr lang="en-CA" dirty="0" smtClean="0"/>
              <a:t>Annual neuroendocrine biochemical surveillance</a:t>
            </a:r>
          </a:p>
          <a:p>
            <a:pPr lvl="1"/>
            <a:r>
              <a:rPr lang="en-CA" dirty="0" smtClean="0"/>
              <a:t>Start at 2 years</a:t>
            </a:r>
          </a:p>
          <a:p>
            <a:r>
              <a:rPr lang="en-CA" dirty="0" smtClean="0"/>
              <a:t>Dilated </a:t>
            </a:r>
            <a:r>
              <a:rPr lang="en-CA" dirty="0" err="1" smtClean="0"/>
              <a:t>fundoscopy</a:t>
            </a:r>
            <a:endParaRPr lang="en-CA" dirty="0" smtClean="0"/>
          </a:p>
          <a:p>
            <a:pPr lvl="1"/>
            <a:r>
              <a:rPr lang="en-CA" dirty="0" smtClean="0"/>
              <a:t>From birth</a:t>
            </a:r>
          </a:p>
          <a:p>
            <a:r>
              <a:rPr lang="en-CA" dirty="0" smtClean="0"/>
              <a:t>Annual audiology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31</a:t>
            </a:fld>
            <a:endParaRPr lang="en-CA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724400" y="1597891"/>
            <a:ext cx="37338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 smtClean="0"/>
              <a:t>UHN Von Hippel Lindau Alliance Clinical Centre of Excellence</a:t>
            </a:r>
          </a:p>
          <a:p>
            <a:pPr lvl="1"/>
            <a:r>
              <a:rPr lang="en-CA" dirty="0" smtClean="0"/>
              <a:t>Endocrinology</a:t>
            </a:r>
          </a:p>
          <a:p>
            <a:pPr lvl="1"/>
            <a:r>
              <a:rPr lang="en-CA" dirty="0" smtClean="0"/>
              <a:t>Neurosurgery</a:t>
            </a:r>
          </a:p>
          <a:p>
            <a:pPr lvl="1"/>
            <a:r>
              <a:rPr lang="en-CA" dirty="0" smtClean="0"/>
              <a:t>Ophthalmology</a:t>
            </a:r>
          </a:p>
          <a:p>
            <a:pPr lvl="1"/>
            <a:r>
              <a:rPr lang="en-CA" dirty="0" smtClean="0"/>
              <a:t>Neurology</a:t>
            </a:r>
          </a:p>
          <a:p>
            <a:pPr lvl="1"/>
            <a:r>
              <a:rPr lang="en-CA" dirty="0" smtClean="0"/>
              <a:t>Urology</a:t>
            </a:r>
          </a:p>
          <a:p>
            <a:pPr lvl="1"/>
            <a:r>
              <a:rPr lang="en-CA" dirty="0" smtClean="0"/>
              <a:t>Medical Oncology</a:t>
            </a:r>
          </a:p>
          <a:p>
            <a:pPr lvl="1"/>
            <a:r>
              <a:rPr lang="en-CA" dirty="0" smtClean="0"/>
              <a:t>Genetics</a:t>
            </a:r>
          </a:p>
          <a:p>
            <a:pPr lvl="1"/>
            <a:r>
              <a:rPr lang="en-CA" dirty="0" smtClean="0"/>
              <a:t>Gynecology</a:t>
            </a:r>
          </a:p>
          <a:p>
            <a:pPr lvl="1"/>
            <a:r>
              <a:rPr lang="en-CA" dirty="0" smtClean="0"/>
              <a:t>Otolaryngology</a:t>
            </a:r>
          </a:p>
          <a:p>
            <a:pPr lvl="1"/>
            <a:r>
              <a:rPr lang="en-CA" dirty="0" smtClean="0"/>
              <a:t>Direct link to SickKids program</a:t>
            </a:r>
          </a:p>
          <a:p>
            <a:r>
              <a:rPr lang="en-CA" dirty="0" smtClean="0"/>
              <a:t>Coordinator: Laura </a:t>
            </a:r>
            <a:r>
              <a:rPr lang="en-CA" dirty="0" err="1" smtClean="0"/>
              <a:t>Legere</a:t>
            </a:r>
            <a:endParaRPr lang="en-CA" dirty="0" smtClean="0"/>
          </a:p>
          <a:p>
            <a:r>
              <a:rPr lang="en-CA" dirty="0" smtClean="0">
                <a:hlinkClick r:id="rId3"/>
              </a:rPr>
              <a:t>laura.legere@uhn.ca</a:t>
            </a:r>
            <a:endParaRPr lang="en-CA" dirty="0" smtClean="0"/>
          </a:p>
          <a:p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5800299"/>
            <a:ext cx="2362200" cy="105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9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 smtClean="0"/>
              <a:t>Multiple Endocrine Neoplasia type 2 (</a:t>
            </a:r>
            <a:r>
              <a:rPr lang="en-CA" sz="3200" i="1" dirty="0" smtClean="0"/>
              <a:t>RET</a:t>
            </a:r>
            <a:r>
              <a:rPr lang="en-CA" sz="3200" dirty="0" smtClean="0"/>
              <a:t>)</a:t>
            </a:r>
            <a:endParaRPr lang="en-C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12563"/>
            <a:ext cx="8686800" cy="4724400"/>
          </a:xfrm>
        </p:spPr>
        <p:txBody>
          <a:bodyPr/>
          <a:lstStyle/>
          <a:p>
            <a:r>
              <a:rPr lang="en-CA" sz="2000" dirty="0" smtClean="0"/>
              <a:t>All Medullary thyroid cancer should have </a:t>
            </a:r>
            <a:r>
              <a:rPr lang="en-CA" sz="2000" i="1" dirty="0" smtClean="0"/>
              <a:t>RET</a:t>
            </a:r>
            <a:r>
              <a:rPr lang="en-CA" sz="2000" dirty="0" smtClean="0"/>
              <a:t> analysis</a:t>
            </a:r>
          </a:p>
          <a:p>
            <a:pPr lvl="1"/>
            <a:r>
              <a:rPr lang="en-CA" dirty="0" smtClean="0"/>
              <a:t>25% of all MTC are hereditary vs 75% sporadic, more often bilateral and multifocal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32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2357308"/>
            <a:ext cx="6719887" cy="39524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16492" y="6063544"/>
            <a:ext cx="9012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dirty="0" smtClean="0"/>
              <a:t>Cote, Gilbert</a:t>
            </a:r>
            <a:endParaRPr lang="en-CA" sz="1000" dirty="0"/>
          </a:p>
        </p:txBody>
      </p:sp>
    </p:spTree>
    <p:extLst>
      <p:ext uri="{BB962C8B-B14F-4D97-AF65-F5344CB8AC3E}">
        <p14:creationId xmlns:p14="http://schemas.microsoft.com/office/powerpoint/2010/main" val="104582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33</a:t>
            </a:fld>
            <a:endParaRPr lang="en-CA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25769" t="12500" r="16252" b="6250"/>
          <a:stretch/>
        </p:blipFill>
        <p:spPr bwMode="auto">
          <a:xfrm>
            <a:off x="914400" y="594275"/>
            <a:ext cx="7917873" cy="62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81000" y="790574"/>
            <a:ext cx="8686800" cy="85725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200" dirty="0" smtClean="0"/>
              <a:t>Genotype phenotype correlation</a:t>
            </a:r>
          </a:p>
          <a:p>
            <a:r>
              <a:rPr lang="en-CA" dirty="0" smtClean="0"/>
              <a:t>-rearranged during transfection (</a:t>
            </a:r>
            <a:r>
              <a:rPr lang="en-CA" i="1" dirty="0" smtClean="0"/>
              <a:t>RET</a:t>
            </a:r>
            <a:r>
              <a:rPr lang="en-CA" dirty="0" smtClean="0"/>
              <a:t>) receptor tyrosine kinase</a:t>
            </a:r>
          </a:p>
          <a:p>
            <a:r>
              <a:rPr lang="en-CA" dirty="0" smtClean="0"/>
              <a:t>-ATA risk stratification</a:t>
            </a:r>
            <a:endParaRPr lang="en-CA" dirty="0"/>
          </a:p>
        </p:txBody>
      </p:sp>
      <p:sp>
        <p:nvSpPr>
          <p:cNvPr id="10" name="TextBox 9"/>
          <p:cNvSpPr txBox="1"/>
          <p:nvPr/>
        </p:nvSpPr>
        <p:spPr>
          <a:xfrm>
            <a:off x="1035569" y="1844124"/>
            <a:ext cx="5288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All missense mutations, sequencing should detect</a:t>
            </a:r>
            <a:endParaRPr lang="en-CA" dirty="0"/>
          </a:p>
        </p:txBody>
      </p:sp>
      <p:sp>
        <p:nvSpPr>
          <p:cNvPr id="12" name="TextBox 11"/>
          <p:cNvSpPr txBox="1"/>
          <p:nvPr/>
        </p:nvSpPr>
        <p:spPr>
          <a:xfrm>
            <a:off x="882073" y="6376752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Waguespack, S. G. </a:t>
            </a:r>
            <a:r>
              <a:rPr lang="en-US" i="1" dirty="0" smtClean="0"/>
              <a:t>et al. (2011)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81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Isolated hereditary </a:t>
            </a:r>
            <a:r>
              <a:rPr lang="en-CA" dirty="0" err="1" smtClean="0"/>
              <a:t>paraganglioma-pheochromocytoma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34</a:t>
            </a:fld>
            <a:endParaRPr lang="en-CA" dirty="0"/>
          </a:p>
        </p:txBody>
      </p:sp>
      <p:pic>
        <p:nvPicPr>
          <p:cNvPr id="7" name="Picture 6" descr="nrc3648-f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799" y="1060100"/>
            <a:ext cx="6934200" cy="561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590800" y="6406545"/>
            <a:ext cx="23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dirty="0" err="1" smtClean="0"/>
              <a:t>Dahia</a:t>
            </a:r>
            <a:r>
              <a:rPr lang="en-GB" altLang="en-US" dirty="0" smtClean="0"/>
              <a:t> P </a:t>
            </a:r>
            <a:r>
              <a:rPr lang="en-GB" altLang="en-US" i="1" dirty="0"/>
              <a:t>et al.</a:t>
            </a:r>
            <a:r>
              <a:rPr lang="en-GB" altLang="en-US" dirty="0"/>
              <a:t> (</a:t>
            </a:r>
            <a:r>
              <a:rPr lang="en-GB" altLang="en-US" dirty="0" smtClean="0"/>
              <a:t>2014)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4229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 smtClean="0"/>
              <a:t>Succinate dehydrogenase</a:t>
            </a:r>
            <a:endParaRPr lang="en-C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3962400" cy="4724400"/>
          </a:xfrm>
        </p:spPr>
        <p:txBody>
          <a:bodyPr>
            <a:normAutofit lnSpcReduction="10000"/>
          </a:bodyPr>
          <a:lstStyle/>
          <a:p>
            <a:r>
              <a:rPr lang="en-CA" sz="2000" dirty="0" smtClean="0"/>
              <a:t>Subunits</a:t>
            </a:r>
          </a:p>
          <a:p>
            <a:r>
              <a:rPr lang="en-CA" sz="2000" i="1" dirty="0" smtClean="0"/>
              <a:t>SDHA</a:t>
            </a:r>
          </a:p>
          <a:p>
            <a:r>
              <a:rPr lang="en-CA" sz="2000" i="1" dirty="0" smtClean="0"/>
              <a:t>SDHB</a:t>
            </a:r>
          </a:p>
          <a:p>
            <a:r>
              <a:rPr lang="en-CA" sz="2000" i="1" dirty="0" smtClean="0"/>
              <a:t>SDHC</a:t>
            </a:r>
          </a:p>
          <a:p>
            <a:r>
              <a:rPr lang="en-CA" sz="2000" i="1" dirty="0" smtClean="0"/>
              <a:t>SDHAF2 </a:t>
            </a:r>
            <a:r>
              <a:rPr lang="en-CA" sz="2000" dirty="0" smtClean="0"/>
              <a:t>(assembly factor)</a:t>
            </a:r>
          </a:p>
          <a:p>
            <a:r>
              <a:rPr lang="en-CA" sz="2000" dirty="0" smtClean="0"/>
              <a:t>Some genotype, phenotype correlation</a:t>
            </a:r>
          </a:p>
          <a:p>
            <a:pPr lvl="1"/>
            <a:r>
              <a:rPr lang="en-CA" sz="2000" dirty="0" smtClean="0"/>
              <a:t>Norepinephrine, dopamine</a:t>
            </a:r>
          </a:p>
          <a:p>
            <a:pPr lvl="1"/>
            <a:r>
              <a:rPr lang="en-CA" sz="2000" i="1" dirty="0" smtClean="0"/>
              <a:t>SDHB</a:t>
            </a:r>
            <a:r>
              <a:rPr lang="en-CA" sz="2000" dirty="0" smtClean="0"/>
              <a:t> high malignancy and recurrence risk</a:t>
            </a:r>
          </a:p>
          <a:p>
            <a:r>
              <a:rPr lang="en-CA" sz="2200" dirty="0" smtClean="0"/>
              <a:t>All </a:t>
            </a:r>
            <a:r>
              <a:rPr lang="en-CA" sz="2200" dirty="0" err="1" smtClean="0"/>
              <a:t>pheochromocytoma</a:t>
            </a:r>
            <a:r>
              <a:rPr lang="en-CA" sz="2200" dirty="0" smtClean="0"/>
              <a:t> and </a:t>
            </a:r>
            <a:r>
              <a:rPr lang="en-CA" sz="2200" dirty="0" err="1" smtClean="0"/>
              <a:t>paraganglioma</a:t>
            </a:r>
            <a:r>
              <a:rPr lang="en-CA" sz="2200" dirty="0" smtClean="0"/>
              <a:t> cases should have a genetics assessment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35</a:t>
            </a:fld>
            <a:endParaRPr lang="en-CA" dirty="0"/>
          </a:p>
        </p:txBody>
      </p:sp>
      <p:pic>
        <p:nvPicPr>
          <p:cNvPr id="5" name="Picture 4" descr="nrc3143-f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38" t="12428" r="-9635" b="-12428"/>
          <a:stretch/>
        </p:blipFill>
        <p:spPr bwMode="auto">
          <a:xfrm>
            <a:off x="5721699" y="1417324"/>
            <a:ext cx="3200400" cy="517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04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Succinate dehydrogenase D (maternally imprinted, paternally inherited)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36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75" y="2076452"/>
            <a:ext cx="7858449" cy="3609975"/>
          </a:xfrm>
          <a:prstGeom prst="rect">
            <a:avLst/>
          </a:prstGeom>
        </p:spPr>
      </p:pic>
      <p:pic>
        <p:nvPicPr>
          <p:cNvPr id="10" name="Picture 2" descr="030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" t="19835" r="56199" b="72452"/>
          <a:stretch/>
        </p:blipFill>
        <p:spPr bwMode="auto">
          <a:xfrm>
            <a:off x="4876800" y="1090613"/>
            <a:ext cx="3733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52400" y="5735992"/>
            <a:ext cx="7285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Only individuals who inherit the mutation from their father are affected</a:t>
            </a:r>
          </a:p>
          <a:p>
            <a:r>
              <a:rPr lang="en-CA" dirty="0" smtClean="0"/>
              <a:t>If the mutation was inherited from the mother, they are not affected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279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 dirty="0" smtClean="0"/>
              <a:t>Succinate dehydrogenase immunohistochemistry</a:t>
            </a:r>
            <a:endParaRPr lang="en-CA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37</a:t>
            </a:fld>
            <a:endParaRPr lang="en-CA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67"/>
          <a:stretch/>
        </p:blipFill>
        <p:spPr bwMode="auto">
          <a:xfrm>
            <a:off x="343319" y="1833353"/>
            <a:ext cx="382585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48"/>
          <a:stretch/>
        </p:blipFill>
        <p:spPr bwMode="auto">
          <a:xfrm>
            <a:off x="4419600" y="1833353"/>
            <a:ext cx="3733800" cy="259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90800" y="6406545"/>
            <a:ext cx="2702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dirty="0" err="1" smtClean="0"/>
              <a:t>Tischler</a:t>
            </a:r>
            <a:r>
              <a:rPr lang="en-GB" altLang="en-US" dirty="0" smtClean="0"/>
              <a:t> AS </a:t>
            </a:r>
            <a:r>
              <a:rPr lang="en-GB" altLang="en-US" i="1" dirty="0" smtClean="0"/>
              <a:t>et </a:t>
            </a:r>
            <a:r>
              <a:rPr lang="en-GB" altLang="en-US" i="1" dirty="0"/>
              <a:t>al.</a:t>
            </a:r>
            <a:r>
              <a:rPr lang="en-GB" altLang="en-US" dirty="0"/>
              <a:t> (</a:t>
            </a:r>
            <a:r>
              <a:rPr lang="en-GB" altLang="en-US" dirty="0" smtClean="0"/>
              <a:t>2015) </a:t>
            </a:r>
            <a:endParaRPr lang="en-CA" dirty="0"/>
          </a:p>
        </p:txBody>
      </p:sp>
      <p:sp>
        <p:nvSpPr>
          <p:cNvPr id="8" name="Rectangle 7"/>
          <p:cNvSpPr/>
          <p:nvPr/>
        </p:nvSpPr>
        <p:spPr>
          <a:xfrm>
            <a:off x="1219200" y="1310759"/>
            <a:ext cx="1787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dirty="0" smtClean="0"/>
              <a:t>Staining normal</a:t>
            </a:r>
            <a:endParaRPr lang="en-CA" dirty="0"/>
          </a:p>
        </p:txBody>
      </p:sp>
      <p:sp>
        <p:nvSpPr>
          <p:cNvPr id="9" name="Rectangle 8"/>
          <p:cNvSpPr/>
          <p:nvPr/>
        </p:nvSpPr>
        <p:spPr>
          <a:xfrm>
            <a:off x="4940592" y="1310759"/>
            <a:ext cx="2813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dirty="0" smtClean="0"/>
              <a:t>Loss of staining/abnormal</a:t>
            </a:r>
            <a:endParaRPr lang="en-CA" dirty="0"/>
          </a:p>
        </p:txBody>
      </p:sp>
      <p:sp>
        <p:nvSpPr>
          <p:cNvPr id="10" name="Rectangle 9"/>
          <p:cNvSpPr/>
          <p:nvPr/>
        </p:nvSpPr>
        <p:spPr>
          <a:xfrm>
            <a:off x="381000" y="4772194"/>
            <a:ext cx="3642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Syndromic</a:t>
            </a:r>
            <a:r>
              <a:rPr lang="en-CA" dirty="0" smtClean="0"/>
              <a:t> (</a:t>
            </a:r>
            <a:r>
              <a:rPr lang="en-CA" i="1" dirty="0" smtClean="0"/>
              <a:t>MEN2, NF, VHL</a:t>
            </a:r>
            <a:r>
              <a:rPr lang="en-CA" dirty="0" smtClean="0"/>
              <a:t>)</a:t>
            </a:r>
          </a:p>
          <a:p>
            <a:r>
              <a:rPr lang="en-CA" dirty="0" smtClean="0"/>
              <a:t>Non-syndromic (</a:t>
            </a:r>
            <a:r>
              <a:rPr lang="en-CA" i="1" dirty="0" smtClean="0"/>
              <a:t>MAX, TMEM127</a:t>
            </a:r>
            <a:r>
              <a:rPr lang="en-CA" dirty="0" smtClean="0"/>
              <a:t>)</a:t>
            </a:r>
            <a:endParaRPr lang="en-GB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4357100" y="4768433"/>
            <a:ext cx="33906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/>
              <a:t>Isolated (</a:t>
            </a:r>
            <a:r>
              <a:rPr lang="en-CA" i="1" dirty="0" smtClean="0"/>
              <a:t>SDHA, SDHB, SDHC,</a:t>
            </a:r>
          </a:p>
          <a:p>
            <a:r>
              <a:rPr lang="en-CA" i="1" dirty="0" smtClean="0"/>
              <a:t>SDHD, SDHAF2</a:t>
            </a:r>
            <a:r>
              <a:rPr lang="en-CA" dirty="0" smtClean="0"/>
              <a:t>)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00590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sz="3600" dirty="0" smtClean="0"/>
              <a:t>Genetic Testing</a:t>
            </a:r>
            <a:endParaRPr lang="en-CA" sz="3600" dirty="0"/>
          </a:p>
        </p:txBody>
      </p:sp>
    </p:spTree>
    <p:extLst>
      <p:ext uri="{BB962C8B-B14F-4D97-AF65-F5344CB8AC3E}">
        <p14:creationId xmlns:p14="http://schemas.microsoft.com/office/powerpoint/2010/main" val="375126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9" b="11110"/>
          <a:stretch/>
        </p:blipFill>
        <p:spPr>
          <a:xfrm>
            <a:off x="0" y="1524000"/>
            <a:ext cx="9144000" cy="48768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What to analyze:  Chromosomes vs Genes</a:t>
            </a:r>
            <a:br>
              <a:rPr lang="en-CA" dirty="0" smtClean="0"/>
            </a:br>
            <a:r>
              <a:rPr lang="en-CA" dirty="0" smtClean="0"/>
              <a:t>-chromosome analysis does not analyze genes</a:t>
            </a:r>
            <a:br>
              <a:rPr lang="en-CA" dirty="0" smtClean="0"/>
            </a:br>
            <a:r>
              <a:rPr lang="en-CA" dirty="0" smtClean="0"/>
              <a:t>-most hereditary cancer syndromes are caused by gene mutations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0888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/>
              <a:t>Timing of the genetic change…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4</a:t>
            </a:fld>
            <a:endParaRPr lang="en-CA" dirty="0"/>
          </a:p>
        </p:txBody>
      </p:sp>
      <p:sp>
        <p:nvSpPr>
          <p:cNvPr id="13" name="Text Placeholder 3"/>
          <p:cNvSpPr txBox="1">
            <a:spLocks/>
          </p:cNvSpPr>
          <p:nvPr/>
        </p:nvSpPr>
        <p:spPr>
          <a:xfrm>
            <a:off x="840000" y="1681163"/>
            <a:ext cx="3768912" cy="823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800" dirty="0" smtClean="0"/>
              <a:t>Sporadic cancer</a:t>
            </a:r>
            <a:endParaRPr lang="en-CA" sz="2800" dirty="0"/>
          </a:p>
        </p:txBody>
      </p:sp>
      <p:sp>
        <p:nvSpPr>
          <p:cNvPr id="14" name="Content Placeholder 4"/>
          <p:cNvSpPr>
            <a:spLocks noGrp="1"/>
          </p:cNvSpPr>
          <p:nvPr>
            <p:ph sz="half" idx="4294967295"/>
          </p:nvPr>
        </p:nvSpPr>
        <p:spPr>
          <a:xfrm>
            <a:off x="840000" y="2505075"/>
            <a:ext cx="3768912" cy="368458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CA" sz="1800" dirty="0"/>
              <a:t>Majority of cancer patients (90%)</a:t>
            </a:r>
          </a:p>
          <a:p>
            <a:r>
              <a:rPr lang="en-CA" sz="1800" dirty="0" smtClean="0"/>
              <a:t>Genetic change occurs during life</a:t>
            </a:r>
          </a:p>
          <a:p>
            <a:r>
              <a:rPr lang="en-CA" sz="1800" dirty="0" smtClean="0"/>
              <a:t>Localized mutation detected in tumour “somatic”</a:t>
            </a:r>
          </a:p>
          <a:p>
            <a:r>
              <a:rPr lang="en-CA" sz="1800" dirty="0"/>
              <a:t>Both hits in tumour, none in the blood</a:t>
            </a:r>
          </a:p>
          <a:p>
            <a:r>
              <a:rPr lang="en-CA" sz="1800" dirty="0" smtClean="0"/>
              <a:t>No pattern in family tree</a:t>
            </a:r>
          </a:p>
          <a:p>
            <a:r>
              <a:rPr lang="en-CA" sz="1800" dirty="0" smtClean="0"/>
              <a:t>Elderly to accumulate second hit</a:t>
            </a:r>
          </a:p>
        </p:txBody>
      </p:sp>
      <p:sp>
        <p:nvSpPr>
          <p:cNvPr id="15" name="Text Placeholder 5"/>
          <p:cNvSpPr txBox="1">
            <a:spLocks/>
          </p:cNvSpPr>
          <p:nvPr/>
        </p:nvSpPr>
        <p:spPr>
          <a:xfrm>
            <a:off x="4739880" y="1681163"/>
            <a:ext cx="3776661" cy="82391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CA" sz="2800" dirty="0" smtClean="0"/>
              <a:t>Hereditary cancer</a:t>
            </a:r>
            <a:endParaRPr lang="en-CA" sz="2800" dirty="0"/>
          </a:p>
        </p:txBody>
      </p:sp>
      <p:sp>
        <p:nvSpPr>
          <p:cNvPr id="16" name="Content Placeholder 6"/>
          <p:cNvSpPr>
            <a:spLocks noGrp="1"/>
          </p:cNvSpPr>
          <p:nvPr>
            <p:ph sz="quarter" idx="4294967295"/>
          </p:nvPr>
        </p:nvSpPr>
        <p:spPr>
          <a:xfrm>
            <a:off x="4739880" y="2505075"/>
            <a:ext cx="3776661" cy="368458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CA" sz="1800" dirty="0"/>
              <a:t>Minority of cancer patients (10%)</a:t>
            </a:r>
          </a:p>
          <a:p>
            <a:r>
              <a:rPr lang="en-CA" sz="1800" dirty="0" smtClean="0"/>
              <a:t>Born with genetic mutation</a:t>
            </a:r>
          </a:p>
          <a:p>
            <a:r>
              <a:rPr lang="en-CA" sz="1800" dirty="0" smtClean="0"/>
              <a:t>All cells in body carry mutation “germline” = first hit</a:t>
            </a:r>
          </a:p>
          <a:p>
            <a:r>
              <a:rPr lang="en-CA" sz="1800" dirty="0" smtClean="0"/>
              <a:t>Second hit observed in tumour</a:t>
            </a:r>
          </a:p>
          <a:p>
            <a:r>
              <a:rPr lang="en-CA" sz="1800" dirty="0" smtClean="0"/>
              <a:t>Family tree with a pattern</a:t>
            </a:r>
          </a:p>
          <a:p>
            <a:r>
              <a:rPr lang="en-CA" sz="1800" dirty="0" smtClean="0"/>
              <a:t>Unusual tumours</a:t>
            </a:r>
          </a:p>
          <a:p>
            <a:r>
              <a:rPr lang="en-CA" sz="1800" dirty="0" smtClean="0"/>
              <a:t>Multiple cancers in same individual</a:t>
            </a:r>
          </a:p>
          <a:p>
            <a:r>
              <a:rPr lang="en-CA" sz="1800" dirty="0" smtClean="0"/>
              <a:t>Young cancers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8165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3200" dirty="0" smtClean="0"/>
              <a:t>Molecular genetic testing, know your alphabet!</a:t>
            </a:r>
            <a:endParaRPr lang="en-CA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CA" sz="2800" dirty="0" smtClean="0"/>
                  <a:t>Understanding the molecular genetic basis of a disease is critical in selecting the appropriate genetic test</a:t>
                </a:r>
              </a:p>
              <a:p>
                <a:r>
                  <a:rPr lang="en-CA" sz="2800" dirty="0" smtClean="0"/>
                  <a:t>There are a lot of laboratories offering different types of technologies</a:t>
                </a:r>
              </a:p>
              <a:p>
                <a:r>
                  <a:rPr lang="en-CA" sz="2800" dirty="0" smtClean="0"/>
                  <a:t>Many are conducted out of country, and require Ministry of Health of Ontario Approval</a:t>
                </a:r>
              </a:p>
              <a:p>
                <a:r>
                  <a:rPr lang="en-CA" sz="2800" u="sng" dirty="0" smtClean="0">
                    <a:solidFill>
                      <a:srgbClr val="FF0000"/>
                    </a:solidFill>
                  </a:rPr>
                  <a:t>A normal genetic test </a:t>
                </a:r>
                <a14:m>
                  <m:oMath xmlns:m="http://schemas.openxmlformats.org/officeDocument/2006/math">
                    <m:r>
                      <a:rPr lang="en-CA" sz="2800" i="1" u="sng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CA" sz="2800" u="sng" dirty="0" smtClean="0">
                    <a:solidFill>
                      <a:srgbClr val="FF0000"/>
                    </a:solidFill>
                  </a:rPr>
                  <a:t> no mutation</a:t>
                </a:r>
              </a:p>
              <a:p>
                <a:r>
                  <a:rPr lang="en-CA" sz="2800" u="sng" dirty="0" smtClean="0">
                    <a:solidFill>
                      <a:srgbClr val="FF0000"/>
                    </a:solidFill>
                  </a:rPr>
                  <a:t>Depending on when the genetic testing was done, could have a mutation (new gene found, new technique)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263" t="-2323" b="-129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40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143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Select the individual to test</a:t>
            </a:r>
            <a:br>
              <a:rPr lang="en-CA" dirty="0" smtClean="0"/>
            </a:br>
            <a:r>
              <a:rPr lang="en-CA" dirty="0" smtClean="0"/>
              <a:t>-select the youngest living individual affected with cancer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41</a:t>
            </a:fld>
            <a:endParaRPr lang="en-CA" dirty="0"/>
          </a:p>
        </p:txBody>
      </p:sp>
      <p:pic>
        <p:nvPicPr>
          <p:cNvPr id="5" name="Picture 2" descr="http://www.cancer.gov/images/cdr/live/CDR746227-5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2"/>
          <a:stretch>
            <a:fillRect/>
          </a:stretch>
        </p:blipFill>
        <p:spPr bwMode="auto">
          <a:xfrm>
            <a:off x="1066800" y="1371600"/>
            <a:ext cx="6934200" cy="442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61921" y="3781820"/>
            <a:ext cx="1167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dirty="0" smtClean="0"/>
              <a:t>MTC 65</a:t>
            </a:r>
            <a:endParaRPr lang="en-CA" dirty="0"/>
          </a:p>
        </p:txBody>
      </p:sp>
      <p:sp>
        <p:nvSpPr>
          <p:cNvPr id="7" name="TextBox 6"/>
          <p:cNvSpPr txBox="1"/>
          <p:nvPr/>
        </p:nvSpPr>
        <p:spPr>
          <a:xfrm>
            <a:off x="5181600" y="5181600"/>
            <a:ext cx="1295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dirty="0" smtClean="0"/>
              <a:t>PHEO 38</a:t>
            </a:r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6248400" y="3801079"/>
            <a:ext cx="1167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dirty="0" smtClean="0"/>
              <a:t>Breast 70</a:t>
            </a:r>
            <a:endParaRPr lang="en-CA" dirty="0"/>
          </a:p>
        </p:txBody>
      </p:sp>
      <p:sp>
        <p:nvSpPr>
          <p:cNvPr id="9" name="TextBox 8"/>
          <p:cNvSpPr txBox="1"/>
          <p:nvPr/>
        </p:nvSpPr>
        <p:spPr>
          <a:xfrm>
            <a:off x="5829300" y="2420558"/>
            <a:ext cx="1167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dirty="0" smtClean="0"/>
              <a:t>CRC 75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103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 smtClean="0"/>
              <a:t>Select the gene to test</a:t>
            </a:r>
            <a:endParaRPr lang="en-C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000" dirty="0" smtClean="0"/>
              <a:t>Straightforward disorders: one disorder, one gene</a:t>
            </a:r>
          </a:p>
          <a:p>
            <a:pPr lvl="1"/>
            <a:r>
              <a:rPr lang="en-CA" sz="2000" dirty="0" smtClean="0"/>
              <a:t>Von Hippel Lindau = </a:t>
            </a:r>
            <a:r>
              <a:rPr lang="en-CA" sz="2000" i="1" dirty="0" smtClean="0"/>
              <a:t>VHL</a:t>
            </a:r>
          </a:p>
          <a:p>
            <a:pPr lvl="1"/>
            <a:r>
              <a:rPr lang="en-CA" sz="2000" dirty="0" smtClean="0"/>
              <a:t>Multiple endocrine neoplasia type 2:  </a:t>
            </a:r>
            <a:r>
              <a:rPr lang="en-CA" sz="2000" i="1" dirty="0" smtClean="0"/>
              <a:t>RET</a:t>
            </a:r>
          </a:p>
          <a:p>
            <a:pPr lvl="1"/>
            <a:r>
              <a:rPr lang="en-CA" sz="2000" dirty="0" smtClean="0"/>
              <a:t>Li </a:t>
            </a:r>
            <a:r>
              <a:rPr lang="en-CA" sz="2000" dirty="0" err="1" smtClean="0"/>
              <a:t>Fraumeni</a:t>
            </a:r>
            <a:r>
              <a:rPr lang="en-CA" sz="2000" dirty="0" smtClean="0"/>
              <a:t> Syndrome = </a:t>
            </a:r>
            <a:r>
              <a:rPr lang="en-CA" sz="2000" i="1" dirty="0" smtClean="0"/>
              <a:t>TP53</a:t>
            </a:r>
          </a:p>
          <a:p>
            <a:r>
              <a:rPr lang="en-CA" sz="2000" dirty="0" smtClean="0"/>
              <a:t>Slightly more complicated:  one disorder, more genes:</a:t>
            </a:r>
          </a:p>
          <a:p>
            <a:pPr lvl="1"/>
            <a:r>
              <a:rPr lang="en-CA" sz="2000" dirty="0" smtClean="0"/>
              <a:t>Lynch syndrome (5 genes):  rely on immunohistochemistry of deficient protein</a:t>
            </a:r>
          </a:p>
          <a:p>
            <a:pPr lvl="1"/>
            <a:r>
              <a:rPr lang="en-CA" sz="2000" dirty="0" smtClean="0"/>
              <a:t>Cowden syndrome:  test for more prevalent gene (e.g. </a:t>
            </a:r>
            <a:r>
              <a:rPr lang="en-CA" sz="2000" i="1" dirty="0" smtClean="0"/>
              <a:t>PTEN</a:t>
            </a:r>
            <a:r>
              <a:rPr lang="en-CA" sz="2000" dirty="0" smtClean="0"/>
              <a:t>, then </a:t>
            </a:r>
            <a:r>
              <a:rPr lang="en-CA" sz="2000" i="1" dirty="0" smtClean="0"/>
              <a:t>PIK3CA</a:t>
            </a:r>
            <a:r>
              <a:rPr lang="en-CA" sz="2000" dirty="0" smtClean="0"/>
              <a:t>, then </a:t>
            </a:r>
            <a:r>
              <a:rPr lang="en-CA" sz="2000" i="1" dirty="0" smtClean="0"/>
              <a:t>AKT1</a:t>
            </a:r>
            <a:r>
              <a:rPr lang="en-CA" sz="2000" dirty="0" smtClean="0"/>
              <a:t>)</a:t>
            </a:r>
          </a:p>
          <a:p>
            <a:r>
              <a:rPr lang="en-CA" sz="2000" dirty="0" smtClean="0"/>
              <a:t>Much more complicated: one tumour, many genes</a:t>
            </a:r>
          </a:p>
          <a:p>
            <a:pPr lvl="1"/>
            <a:r>
              <a:rPr lang="en-CA" sz="2000" dirty="0" err="1" smtClean="0"/>
              <a:t>Pheochromocytoma</a:t>
            </a:r>
            <a:r>
              <a:rPr lang="en-CA" sz="2000" dirty="0" smtClean="0"/>
              <a:t>, </a:t>
            </a:r>
            <a:r>
              <a:rPr lang="en-CA" sz="2000" dirty="0" err="1" smtClean="0"/>
              <a:t>paraganglioma</a:t>
            </a:r>
            <a:endParaRPr lang="en-CA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42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6153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 smtClean="0"/>
              <a:t>Structure of a gene</a:t>
            </a:r>
            <a:endParaRPr lang="en-CA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43</a:t>
            </a:fld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2" y="2147887"/>
            <a:ext cx="8372475" cy="25622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" y="5105400"/>
            <a:ext cx="6801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Mutations can occur anywhere and affect gene function</a:t>
            </a:r>
          </a:p>
          <a:p>
            <a:r>
              <a:rPr lang="en-CA" dirty="0" smtClean="0"/>
              <a:t>Some diseases have certain mutations which are more prevalent</a:t>
            </a:r>
          </a:p>
          <a:p>
            <a:r>
              <a:rPr lang="en-CA" dirty="0" smtClean="0"/>
              <a:t>The right technique needs to be chosen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8314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 smtClean="0"/>
              <a:t>What type of test do you need?</a:t>
            </a:r>
            <a:endParaRPr lang="en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Full Gene sequencing ($1500)</a:t>
            </a:r>
          </a:p>
          <a:p>
            <a:pPr lvl="1"/>
            <a:r>
              <a:rPr lang="en-CA" dirty="0"/>
              <a:t>When a single gene is suspected, but exact mutation is not </a:t>
            </a:r>
            <a:r>
              <a:rPr lang="en-CA" dirty="0" smtClean="0"/>
              <a:t>known (first testing in a family)</a:t>
            </a:r>
            <a:endParaRPr lang="en-CA" dirty="0"/>
          </a:p>
          <a:p>
            <a:pPr lvl="1"/>
            <a:r>
              <a:rPr lang="en-CA" dirty="0"/>
              <a:t>Techniques: Sanger Sequencing</a:t>
            </a:r>
          </a:p>
          <a:p>
            <a:r>
              <a:rPr lang="en-CA" dirty="0" smtClean="0"/>
              <a:t>Single mutation analysis ($100)</a:t>
            </a:r>
          </a:p>
          <a:p>
            <a:pPr lvl="1"/>
            <a:r>
              <a:rPr lang="en-CA" dirty="0" smtClean="0"/>
              <a:t>A known mutation in a family or founder mutation in an ethnicity</a:t>
            </a:r>
          </a:p>
          <a:p>
            <a:pPr lvl="1"/>
            <a:r>
              <a:rPr lang="en-CA" dirty="0" smtClean="0"/>
              <a:t>Techniques:  PCR amplification, allele specific oligonucleotides</a:t>
            </a:r>
          </a:p>
          <a:p>
            <a:r>
              <a:rPr lang="en-CA" dirty="0" smtClean="0"/>
              <a:t>Copy number variation ($1500)</a:t>
            </a:r>
          </a:p>
          <a:p>
            <a:pPr lvl="1"/>
            <a:r>
              <a:rPr lang="en-CA" dirty="0" smtClean="0"/>
              <a:t>When a whole exon of a gene is deleted and sequencing will read the other normal copy</a:t>
            </a:r>
          </a:p>
          <a:p>
            <a:pPr lvl="1"/>
            <a:r>
              <a:rPr lang="en-CA" dirty="0" smtClean="0"/>
              <a:t>Techniques:  Multiplex-ligation probe ligation assay, array CGH</a:t>
            </a:r>
          </a:p>
          <a:p>
            <a:r>
              <a:rPr lang="en-CA" dirty="0" smtClean="0"/>
              <a:t>Triplet repeat expansion ($500)</a:t>
            </a:r>
          </a:p>
          <a:p>
            <a:pPr lvl="1"/>
            <a:r>
              <a:rPr lang="en-CA" dirty="0" smtClean="0"/>
              <a:t>Mutation is a repeat-type expansion not easily amplified by DNA polymerase</a:t>
            </a:r>
          </a:p>
          <a:p>
            <a:pPr lvl="1"/>
            <a:r>
              <a:rPr lang="en-CA" dirty="0" smtClean="0"/>
              <a:t>Techniques:  Southern blot, quantitative PCR</a:t>
            </a:r>
          </a:p>
          <a:p>
            <a:r>
              <a:rPr lang="en-CA" dirty="0" smtClean="0"/>
              <a:t>Imprinted genes ($1500)</a:t>
            </a:r>
          </a:p>
          <a:p>
            <a:pPr lvl="1"/>
            <a:r>
              <a:rPr lang="en-CA" dirty="0" smtClean="0"/>
              <a:t>Gene is affected by methylation of the bases, not the sequence change</a:t>
            </a:r>
          </a:p>
          <a:p>
            <a:pPr lvl="1"/>
            <a:r>
              <a:rPr lang="en-CA" dirty="0" smtClean="0"/>
              <a:t>Techniques:  Methylation-specific enzyme digestion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44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3582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Which lab to choose?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45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549909"/>
            <a:ext cx="6653212" cy="20663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938" y="3172241"/>
            <a:ext cx="6367462" cy="2073973"/>
          </a:xfrm>
          <a:prstGeom prst="rect">
            <a:avLst/>
          </a:prstGeom>
        </p:spPr>
      </p:pic>
      <p:pic>
        <p:nvPicPr>
          <p:cNvPr id="8194" name="Picture 2" descr="https://www.invitae.com/static/img/common/logo-shar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89104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0" y="1053258"/>
            <a:ext cx="1811270" cy="18112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9065" y="1526497"/>
            <a:ext cx="3497802" cy="8352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2873" y="638174"/>
            <a:ext cx="2947987" cy="606598"/>
          </a:xfrm>
          <a:prstGeom prst="rect">
            <a:avLst/>
          </a:prstGeom>
        </p:spPr>
      </p:pic>
      <p:pic>
        <p:nvPicPr>
          <p:cNvPr id="8198" name="Picture 6" descr="http://i.stack.imgur.com/OXv8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33" y="2729872"/>
            <a:ext cx="2002441" cy="90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1400" y="638174"/>
            <a:ext cx="2236544" cy="7307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26117" y="1469125"/>
            <a:ext cx="1684592" cy="8678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45070" y="2361793"/>
            <a:ext cx="1585912" cy="903368"/>
          </a:xfrm>
          <a:prstGeom prst="rect">
            <a:avLst/>
          </a:prstGeom>
        </p:spPr>
      </p:pic>
      <p:pic>
        <p:nvPicPr>
          <p:cNvPr id="8200" name="Picture 8" descr="http://mms.businesswire.com/media/20150121005177/en/225660/5/ILLUMINA_LOGO_RGB_new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694" y="2277841"/>
            <a:ext cx="2687570" cy="60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://i2.wp.com/www.orphan-drugs.org/wp-content/uploads/sites/4/2014/04/Courtagen-Life-sciences-logo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335" y="2393806"/>
            <a:ext cx="1610738" cy="80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16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11" name="Picture 3" descr="http://www.genome.gov/images/content/cost_per_genom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62200"/>
            <a:ext cx="17399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775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47</a:t>
            </a:fld>
            <a:endParaRPr lang="en-CA" dirty="0"/>
          </a:p>
        </p:txBody>
      </p:sp>
      <p:sp>
        <p:nvSpPr>
          <p:cNvPr id="6" name="TextBox 5"/>
          <p:cNvSpPr txBox="1"/>
          <p:nvPr/>
        </p:nvSpPr>
        <p:spPr>
          <a:xfrm>
            <a:off x="242888" y="527406"/>
            <a:ext cx="864235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400" b="1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Next generation sequencing, multiple genes concurrently</a:t>
            </a:r>
            <a:endParaRPr lang="en-CA" sz="2400" b="1" dirty="0">
              <a:solidFill>
                <a:schemeClr val="tx2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773113" y="2070100"/>
            <a:ext cx="3889375" cy="2232025"/>
            <a:chOff x="1907704" y="1916832"/>
            <a:chExt cx="3888433" cy="2232248"/>
          </a:xfrm>
        </p:grpSpPr>
        <p:sp>
          <p:nvSpPr>
            <p:cNvPr id="8" name="Right Arrow 7"/>
            <p:cNvSpPr/>
            <p:nvPr/>
          </p:nvSpPr>
          <p:spPr>
            <a:xfrm>
              <a:off x="3923341" y="2996440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9" name="Right Arrow 8"/>
            <p:cNvSpPr/>
            <p:nvPr/>
          </p:nvSpPr>
          <p:spPr>
            <a:xfrm>
              <a:off x="3851920" y="3285394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3494820" y="3440984"/>
              <a:ext cx="503115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4091575" y="3583874"/>
              <a:ext cx="503115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4283615" y="3728351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3636072" y="3140917"/>
              <a:ext cx="503116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4166169" y="3148855"/>
              <a:ext cx="503116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3923341" y="4017305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4067768" y="3872827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17" name="Right Arrow 16"/>
            <p:cNvSpPr/>
            <p:nvPr/>
          </p:nvSpPr>
          <p:spPr>
            <a:xfrm rot="10800000">
              <a:off x="3339282" y="2996440"/>
              <a:ext cx="503115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18" name="Right Arrow 17"/>
            <p:cNvSpPr/>
            <p:nvPr/>
          </p:nvSpPr>
          <p:spPr>
            <a:xfrm rot="10800000">
              <a:off x="3083756" y="3148855"/>
              <a:ext cx="503116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19" name="Right Arrow 18"/>
            <p:cNvSpPr/>
            <p:nvPr/>
          </p:nvSpPr>
          <p:spPr>
            <a:xfrm rot="10800000">
              <a:off x="3307540" y="3283807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20" name="Right Arrow 19"/>
            <p:cNvSpPr/>
            <p:nvPr/>
          </p:nvSpPr>
          <p:spPr>
            <a:xfrm rot="10800000">
              <a:off x="3996348" y="3436222"/>
              <a:ext cx="503115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21" name="Right Arrow 20"/>
            <p:cNvSpPr/>
            <p:nvPr/>
          </p:nvSpPr>
          <p:spPr>
            <a:xfrm rot="10800000">
              <a:off x="2971071" y="3439397"/>
              <a:ext cx="503115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22" name="Right Arrow 21"/>
            <p:cNvSpPr/>
            <p:nvPr/>
          </p:nvSpPr>
          <p:spPr>
            <a:xfrm rot="10800000">
              <a:off x="3736061" y="3723587"/>
              <a:ext cx="503115" cy="109549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23" name="Right Arrow 22"/>
            <p:cNvSpPr/>
            <p:nvPr/>
          </p:nvSpPr>
          <p:spPr>
            <a:xfrm rot="10800000">
              <a:off x="3540845" y="3575936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24" name="Right Arrow 23"/>
            <p:cNvSpPr/>
            <p:nvPr/>
          </p:nvSpPr>
          <p:spPr>
            <a:xfrm rot="10800000">
              <a:off x="3420225" y="3861714"/>
              <a:ext cx="503116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25" name="Right Arrow 24"/>
            <p:cNvSpPr/>
            <p:nvPr/>
          </p:nvSpPr>
          <p:spPr>
            <a:xfrm rot="10800000">
              <a:off x="4704202" y="3148855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26" name="Right Arrow 25"/>
            <p:cNvSpPr/>
            <p:nvPr/>
          </p:nvSpPr>
          <p:spPr>
            <a:xfrm rot="10800000">
              <a:off x="4389953" y="3301270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27" name="Right Arrow 26"/>
            <p:cNvSpPr/>
            <p:nvPr/>
          </p:nvSpPr>
          <p:spPr>
            <a:xfrm rot="10800000">
              <a:off x="4966075" y="3296508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28" name="Right Arrow 27"/>
            <p:cNvSpPr/>
            <p:nvPr/>
          </p:nvSpPr>
          <p:spPr>
            <a:xfrm rot="10800000">
              <a:off x="5118438" y="3448923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29" name="Right Arrow 28"/>
            <p:cNvSpPr/>
            <p:nvPr/>
          </p:nvSpPr>
          <p:spPr>
            <a:xfrm rot="10800000">
              <a:off x="5270801" y="3601338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30" name="Right Arrow 29"/>
            <p:cNvSpPr/>
            <p:nvPr/>
          </p:nvSpPr>
          <p:spPr>
            <a:xfrm rot="10800000">
              <a:off x="5291434" y="3753754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31" name="Right Arrow 30"/>
            <p:cNvSpPr/>
            <p:nvPr/>
          </p:nvSpPr>
          <p:spPr>
            <a:xfrm rot="10800000">
              <a:off x="5220014" y="3896643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 b="1" dirty="0"/>
            </a:p>
          </p:txBody>
        </p:sp>
        <p:sp>
          <p:nvSpPr>
            <p:cNvPr id="32" name="Right Arrow 31"/>
            <p:cNvSpPr/>
            <p:nvPr/>
          </p:nvSpPr>
          <p:spPr>
            <a:xfrm rot="10800000">
              <a:off x="4932746" y="2996440"/>
              <a:ext cx="503115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33" name="Right Arrow 32"/>
            <p:cNvSpPr/>
            <p:nvPr/>
          </p:nvSpPr>
          <p:spPr>
            <a:xfrm rot="10800000">
              <a:off x="4885133" y="2853551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34" name="Right Arrow 33"/>
            <p:cNvSpPr/>
            <p:nvPr/>
          </p:nvSpPr>
          <p:spPr>
            <a:xfrm rot="10800000">
              <a:off x="4572470" y="2696373"/>
              <a:ext cx="503116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35" name="Right Arrow 34"/>
            <p:cNvSpPr/>
            <p:nvPr/>
          </p:nvSpPr>
          <p:spPr>
            <a:xfrm>
              <a:off x="3505929" y="2696373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36" name="Right Arrow 35"/>
            <p:cNvSpPr/>
            <p:nvPr/>
          </p:nvSpPr>
          <p:spPr>
            <a:xfrm rot="10800000">
              <a:off x="3993174" y="2697960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37" name="Right Arrow 36"/>
            <p:cNvSpPr/>
            <p:nvPr/>
          </p:nvSpPr>
          <p:spPr>
            <a:xfrm>
              <a:off x="4194737" y="2847200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38" name="Right Arrow 37"/>
            <p:cNvSpPr/>
            <p:nvPr/>
          </p:nvSpPr>
          <p:spPr>
            <a:xfrm rot="10800000">
              <a:off x="4428043" y="2996440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39" name="Right Arrow 38"/>
            <p:cNvSpPr/>
            <p:nvPr/>
          </p:nvSpPr>
          <p:spPr>
            <a:xfrm rot="10800000">
              <a:off x="4643891" y="2529668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40" name="Right Arrow 39"/>
            <p:cNvSpPr/>
            <p:nvPr/>
          </p:nvSpPr>
          <p:spPr>
            <a:xfrm>
              <a:off x="4583581" y="3453686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41" name="Right Arrow 40"/>
            <p:cNvSpPr/>
            <p:nvPr/>
          </p:nvSpPr>
          <p:spPr>
            <a:xfrm rot="10800000">
              <a:off x="4105858" y="2529668"/>
              <a:ext cx="503116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42" name="Right Arrow 41"/>
            <p:cNvSpPr/>
            <p:nvPr/>
          </p:nvSpPr>
          <p:spPr>
            <a:xfrm>
              <a:off x="3923341" y="2372491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43" name="Right Arrow 42"/>
            <p:cNvSpPr/>
            <p:nvPr/>
          </p:nvSpPr>
          <p:spPr>
            <a:xfrm rot="10800000">
              <a:off x="4753402" y="3596575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 b="1" dirty="0"/>
            </a:p>
          </p:txBody>
        </p:sp>
        <p:sp>
          <p:nvSpPr>
            <p:cNvPr id="44" name="Right Arrow 43"/>
            <p:cNvSpPr/>
            <p:nvPr/>
          </p:nvSpPr>
          <p:spPr>
            <a:xfrm rot="10800000">
              <a:off x="4788318" y="3739464"/>
              <a:ext cx="503116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 b="1" dirty="0"/>
            </a:p>
          </p:txBody>
        </p:sp>
        <p:sp>
          <p:nvSpPr>
            <p:cNvPr id="45" name="Right Arrow 44"/>
            <p:cNvSpPr/>
            <p:nvPr/>
          </p:nvSpPr>
          <p:spPr>
            <a:xfrm rot="10800000">
              <a:off x="4499463" y="2359789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46" name="Right Arrow 45"/>
            <p:cNvSpPr/>
            <p:nvPr/>
          </p:nvSpPr>
          <p:spPr>
            <a:xfrm>
              <a:off x="4643891" y="3880766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47" name="Right Arrow 46"/>
            <p:cNvSpPr/>
            <p:nvPr/>
          </p:nvSpPr>
          <p:spPr>
            <a:xfrm rot="10800000">
              <a:off x="4583581" y="4028418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 b="1" dirty="0"/>
            </a:p>
          </p:txBody>
        </p:sp>
        <p:sp>
          <p:nvSpPr>
            <p:cNvPr id="48" name="Right Arrow 47"/>
            <p:cNvSpPr/>
            <p:nvPr/>
          </p:nvSpPr>
          <p:spPr>
            <a:xfrm>
              <a:off x="3575762" y="2553484"/>
              <a:ext cx="503116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49" name="Right Arrow 48"/>
            <p:cNvSpPr/>
            <p:nvPr/>
          </p:nvSpPr>
          <p:spPr>
            <a:xfrm>
              <a:off x="3145654" y="2840849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50" name="Right Arrow 49"/>
            <p:cNvSpPr/>
            <p:nvPr/>
          </p:nvSpPr>
          <p:spPr>
            <a:xfrm>
              <a:off x="2953613" y="2685259"/>
              <a:ext cx="503116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51" name="Right Arrow 50"/>
            <p:cNvSpPr/>
            <p:nvPr/>
          </p:nvSpPr>
          <p:spPr>
            <a:xfrm>
              <a:off x="2604447" y="2837674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52" name="Right Arrow 51"/>
            <p:cNvSpPr/>
            <p:nvPr/>
          </p:nvSpPr>
          <p:spPr>
            <a:xfrm>
              <a:off x="2780618" y="2996440"/>
              <a:ext cx="503115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53" name="Right Arrow 52"/>
            <p:cNvSpPr/>
            <p:nvPr/>
          </p:nvSpPr>
          <p:spPr>
            <a:xfrm>
              <a:off x="2555247" y="3148855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54" name="Right Arrow 53"/>
            <p:cNvSpPr/>
            <p:nvPr/>
          </p:nvSpPr>
          <p:spPr>
            <a:xfrm>
              <a:off x="2707610" y="3296508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55" name="Right Arrow 54"/>
            <p:cNvSpPr/>
            <p:nvPr/>
          </p:nvSpPr>
          <p:spPr>
            <a:xfrm>
              <a:off x="2988529" y="3598163"/>
              <a:ext cx="503116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56" name="Right Arrow 55"/>
            <p:cNvSpPr/>
            <p:nvPr/>
          </p:nvSpPr>
          <p:spPr>
            <a:xfrm>
              <a:off x="3140892" y="3728351"/>
              <a:ext cx="503116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57" name="Right Arrow 56"/>
            <p:cNvSpPr/>
            <p:nvPr/>
          </p:nvSpPr>
          <p:spPr>
            <a:xfrm>
              <a:off x="3293255" y="4004604"/>
              <a:ext cx="503116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 dirty="0"/>
            </a:p>
          </p:txBody>
        </p:sp>
        <p:sp>
          <p:nvSpPr>
            <p:cNvPr id="58" name="Right Arrow 57"/>
            <p:cNvSpPr/>
            <p:nvPr/>
          </p:nvSpPr>
          <p:spPr>
            <a:xfrm>
              <a:off x="2863148" y="3861714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 dirty="0"/>
            </a:p>
          </p:txBody>
        </p:sp>
        <p:sp>
          <p:nvSpPr>
            <p:cNvPr id="59" name="Right Arrow 58"/>
            <p:cNvSpPr/>
            <p:nvPr/>
          </p:nvSpPr>
          <p:spPr>
            <a:xfrm>
              <a:off x="2448910" y="3455274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 dirty="0"/>
            </a:p>
          </p:txBody>
        </p:sp>
        <p:sp>
          <p:nvSpPr>
            <p:cNvPr id="60" name="Right Arrow 59"/>
            <p:cNvSpPr/>
            <p:nvPr/>
          </p:nvSpPr>
          <p:spPr>
            <a:xfrm>
              <a:off x="2412407" y="3598163"/>
              <a:ext cx="503115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 dirty="0"/>
            </a:p>
          </p:txBody>
        </p:sp>
        <p:sp>
          <p:nvSpPr>
            <p:cNvPr id="61" name="Right Arrow 60"/>
            <p:cNvSpPr/>
            <p:nvPr/>
          </p:nvSpPr>
          <p:spPr>
            <a:xfrm>
              <a:off x="2472717" y="3739464"/>
              <a:ext cx="503115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 dirty="0"/>
            </a:p>
          </p:txBody>
        </p:sp>
        <p:sp>
          <p:nvSpPr>
            <p:cNvPr id="62" name="Right Arrow 61"/>
            <p:cNvSpPr/>
            <p:nvPr/>
          </p:nvSpPr>
          <p:spPr>
            <a:xfrm>
              <a:off x="2288612" y="3880766"/>
              <a:ext cx="503115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 dirty="0"/>
            </a:p>
          </p:txBody>
        </p:sp>
        <p:sp>
          <p:nvSpPr>
            <p:cNvPr id="63" name="Right Arrow 62"/>
            <p:cNvSpPr/>
            <p:nvPr/>
          </p:nvSpPr>
          <p:spPr>
            <a:xfrm>
              <a:off x="2440975" y="4033181"/>
              <a:ext cx="503115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 dirty="0"/>
            </a:p>
          </p:txBody>
        </p:sp>
        <p:sp>
          <p:nvSpPr>
            <p:cNvPr id="64" name="Right Arrow 63"/>
            <p:cNvSpPr/>
            <p:nvPr/>
          </p:nvSpPr>
          <p:spPr>
            <a:xfrm rot="10800000">
              <a:off x="3025033" y="2540782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65" name="Right Arrow 64"/>
            <p:cNvSpPr/>
            <p:nvPr/>
          </p:nvSpPr>
          <p:spPr>
            <a:xfrm rot="10800000">
              <a:off x="3347217" y="2385192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66" name="Right Arrow 65"/>
            <p:cNvSpPr/>
            <p:nvPr/>
          </p:nvSpPr>
          <p:spPr>
            <a:xfrm>
              <a:off x="2437801" y="2670970"/>
              <a:ext cx="503115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67" name="Right Arrow 66"/>
            <p:cNvSpPr/>
            <p:nvPr/>
          </p:nvSpPr>
          <p:spPr>
            <a:xfrm>
              <a:off x="2483826" y="2528081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68" name="Right Arrow 67"/>
            <p:cNvSpPr/>
            <p:nvPr/>
          </p:nvSpPr>
          <p:spPr>
            <a:xfrm>
              <a:off x="2699674" y="2372491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69" name="Right Arrow 68"/>
            <p:cNvSpPr/>
            <p:nvPr/>
          </p:nvSpPr>
          <p:spPr>
            <a:xfrm>
              <a:off x="3009162" y="2228013"/>
              <a:ext cx="503115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70" name="Right Arrow 69"/>
            <p:cNvSpPr/>
            <p:nvPr/>
          </p:nvSpPr>
          <p:spPr>
            <a:xfrm>
              <a:off x="3347217" y="2061309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71" name="Right Arrow 70"/>
            <p:cNvSpPr/>
            <p:nvPr/>
          </p:nvSpPr>
          <p:spPr>
            <a:xfrm rot="10800000">
              <a:off x="3661466" y="2216900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72" name="Right Arrow 71"/>
            <p:cNvSpPr/>
            <p:nvPr/>
          </p:nvSpPr>
          <p:spPr>
            <a:xfrm rot="10800000">
              <a:off x="4237590" y="2204199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73" name="Right Arrow 72"/>
            <p:cNvSpPr/>
            <p:nvPr/>
          </p:nvSpPr>
          <p:spPr>
            <a:xfrm>
              <a:off x="3923341" y="2061309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74" name="Right Arrow 73"/>
            <p:cNvSpPr/>
            <p:nvPr/>
          </p:nvSpPr>
          <p:spPr>
            <a:xfrm rot="10800000">
              <a:off x="3575762" y="1916832"/>
              <a:ext cx="503116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75" name="Right Arrow 74"/>
            <p:cNvSpPr/>
            <p:nvPr/>
          </p:nvSpPr>
          <p:spPr>
            <a:xfrm rot="10800000">
              <a:off x="3647183" y="2837674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76" name="Right Arrow 75"/>
            <p:cNvSpPr/>
            <p:nvPr/>
          </p:nvSpPr>
          <p:spPr>
            <a:xfrm rot="10800000">
              <a:off x="5142245" y="2697960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77" name="Right Arrow 76"/>
            <p:cNvSpPr/>
            <p:nvPr/>
          </p:nvSpPr>
          <p:spPr>
            <a:xfrm rot="10800000">
              <a:off x="5289847" y="3142504"/>
              <a:ext cx="503116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78" name="Right Arrow 77"/>
            <p:cNvSpPr/>
            <p:nvPr/>
          </p:nvSpPr>
          <p:spPr>
            <a:xfrm rot="10800000">
              <a:off x="5040670" y="2348675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79" name="Right Arrow 78"/>
            <p:cNvSpPr/>
            <p:nvPr/>
          </p:nvSpPr>
          <p:spPr>
            <a:xfrm rot="10800000">
              <a:off x="4824822" y="2204199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80" name="Right Arrow 79"/>
            <p:cNvSpPr/>
            <p:nvPr/>
          </p:nvSpPr>
          <p:spPr>
            <a:xfrm rot="10800000">
              <a:off x="5194620" y="2529668"/>
              <a:ext cx="503116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81" name="Right Arrow 80"/>
            <p:cNvSpPr/>
            <p:nvPr/>
          </p:nvSpPr>
          <p:spPr>
            <a:xfrm rot="10800000">
              <a:off x="4537554" y="2048608"/>
              <a:ext cx="503116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82" name="Right Arrow 81"/>
            <p:cNvSpPr/>
            <p:nvPr/>
          </p:nvSpPr>
          <p:spPr>
            <a:xfrm>
              <a:off x="2256869" y="2983739"/>
              <a:ext cx="503115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83" name="Right Arrow 82"/>
            <p:cNvSpPr/>
            <p:nvPr/>
          </p:nvSpPr>
          <p:spPr>
            <a:xfrm>
              <a:off x="2187036" y="3298095"/>
              <a:ext cx="503115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84" name="Right Arrow 83"/>
            <p:cNvSpPr/>
            <p:nvPr/>
          </p:nvSpPr>
          <p:spPr>
            <a:xfrm>
              <a:off x="1907704" y="4041119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85" name="Right Arrow 84"/>
            <p:cNvSpPr/>
            <p:nvPr/>
          </p:nvSpPr>
          <p:spPr>
            <a:xfrm>
              <a:off x="1956904" y="3717237"/>
              <a:ext cx="503116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86" name="Right Arrow 85"/>
            <p:cNvSpPr/>
            <p:nvPr/>
          </p:nvSpPr>
          <p:spPr>
            <a:xfrm>
              <a:off x="2007692" y="3140917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87" name="Right Arrow 86"/>
            <p:cNvSpPr/>
            <p:nvPr/>
          </p:nvSpPr>
          <p:spPr>
            <a:xfrm>
              <a:off x="1907704" y="3572760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88" name="Right Arrow 87"/>
            <p:cNvSpPr/>
            <p:nvPr/>
          </p:nvSpPr>
          <p:spPr>
            <a:xfrm>
              <a:off x="2060067" y="2840849"/>
              <a:ext cx="504703" cy="107961"/>
            </a:xfrm>
            <a:prstGeom prst="rightArrow">
              <a:avLst>
                <a:gd name="adj1" fmla="val 100000"/>
                <a:gd name="adj2" fmla="val 8341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cxnSp>
          <p:nvCxnSpPr>
            <p:cNvPr id="89" name="Straight Connector 88"/>
            <p:cNvCxnSpPr/>
            <p:nvPr/>
          </p:nvCxnSpPr>
          <p:spPr>
            <a:xfrm rot="5400000">
              <a:off x="3726520" y="2264530"/>
              <a:ext cx="107961" cy="0"/>
            </a:xfrm>
            <a:prstGeom prst="line">
              <a:avLst/>
            </a:prstGeom>
            <a:ln w="158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5400000">
              <a:off x="3726520" y="2602701"/>
              <a:ext cx="107961" cy="0"/>
            </a:xfrm>
            <a:prstGeom prst="line">
              <a:avLst/>
            </a:prstGeom>
            <a:ln w="158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5400000">
              <a:off x="3726520" y="2755116"/>
              <a:ext cx="107961" cy="0"/>
            </a:xfrm>
            <a:prstGeom prst="line">
              <a:avLst/>
            </a:prstGeom>
            <a:ln w="158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rot="5400000">
              <a:off x="3726520" y="3053596"/>
              <a:ext cx="107961" cy="0"/>
            </a:xfrm>
            <a:prstGeom prst="line">
              <a:avLst/>
            </a:prstGeom>
            <a:ln w="158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rot="5400000">
              <a:off x="3726520" y="3339374"/>
              <a:ext cx="107961" cy="0"/>
            </a:xfrm>
            <a:prstGeom prst="line">
              <a:avLst/>
            </a:prstGeom>
            <a:ln w="158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rot="5400000">
              <a:off x="3726520" y="3491789"/>
              <a:ext cx="107961" cy="0"/>
            </a:xfrm>
            <a:prstGeom prst="line">
              <a:avLst/>
            </a:prstGeom>
            <a:ln w="158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5400000">
              <a:off x="3726520" y="3906169"/>
              <a:ext cx="107961" cy="0"/>
            </a:xfrm>
            <a:prstGeom prst="line">
              <a:avLst/>
            </a:prstGeom>
            <a:ln w="158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rot="5400000">
              <a:off x="3726520" y="1970812"/>
              <a:ext cx="107961" cy="0"/>
            </a:xfrm>
            <a:prstGeom prst="line">
              <a:avLst/>
            </a:prstGeom>
            <a:ln w="158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rot="5400000">
              <a:off x="4158215" y="2428058"/>
              <a:ext cx="107961" cy="0"/>
            </a:xfrm>
            <a:prstGeom prst="line">
              <a:avLst/>
            </a:prstGeom>
            <a:ln w="158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rot="5400000">
              <a:off x="4158215" y="2755116"/>
              <a:ext cx="107961" cy="0"/>
            </a:xfrm>
            <a:prstGeom prst="line">
              <a:avLst/>
            </a:prstGeom>
            <a:ln w="158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rot="5400000">
              <a:off x="4158215" y="2901180"/>
              <a:ext cx="107961" cy="0"/>
            </a:xfrm>
            <a:prstGeom prst="line">
              <a:avLst/>
            </a:prstGeom>
            <a:ln w="158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rot="5400000">
              <a:off x="4158215" y="3206011"/>
              <a:ext cx="107961" cy="0"/>
            </a:xfrm>
            <a:prstGeom prst="line">
              <a:avLst/>
            </a:prstGeom>
            <a:ln w="158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rot="5400000">
              <a:off x="4158215" y="3491789"/>
              <a:ext cx="107961" cy="0"/>
            </a:xfrm>
            <a:prstGeom prst="line">
              <a:avLst/>
            </a:prstGeom>
            <a:ln w="158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rot="5400000">
              <a:off x="4158215" y="3644205"/>
              <a:ext cx="107961" cy="0"/>
            </a:xfrm>
            <a:prstGeom prst="line">
              <a:avLst/>
            </a:prstGeom>
            <a:ln w="158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rot="5400000">
              <a:off x="4158215" y="4058584"/>
              <a:ext cx="107961" cy="0"/>
            </a:xfrm>
            <a:prstGeom prst="line">
              <a:avLst/>
            </a:prstGeom>
            <a:ln w="158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rot="5400000">
              <a:off x="4157421" y="2117671"/>
              <a:ext cx="109549" cy="0"/>
            </a:xfrm>
            <a:prstGeom prst="line">
              <a:avLst/>
            </a:prstGeom>
            <a:ln w="158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rot="5400000">
              <a:off x="4158215" y="2580473"/>
              <a:ext cx="107961" cy="0"/>
            </a:xfrm>
            <a:prstGeom prst="line">
              <a:avLst/>
            </a:prstGeom>
            <a:ln w="158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rot="5400000">
              <a:off x="4158215" y="3042482"/>
              <a:ext cx="107961" cy="0"/>
            </a:xfrm>
            <a:prstGeom prst="line">
              <a:avLst/>
            </a:prstGeom>
            <a:ln w="158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rot="5400000">
              <a:off x="4158215" y="3342549"/>
              <a:ext cx="107961" cy="0"/>
            </a:xfrm>
            <a:prstGeom prst="line">
              <a:avLst/>
            </a:prstGeom>
            <a:ln w="158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5400000">
              <a:off x="4158215" y="3785507"/>
              <a:ext cx="107961" cy="0"/>
            </a:xfrm>
            <a:prstGeom prst="line">
              <a:avLst/>
            </a:prstGeom>
            <a:ln w="158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rot="5400000">
              <a:off x="4158215" y="3920457"/>
              <a:ext cx="107961" cy="0"/>
            </a:xfrm>
            <a:prstGeom prst="line">
              <a:avLst/>
            </a:prstGeom>
            <a:ln w="158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>
            <a:grpSpLocks/>
          </p:cNvGrpSpPr>
          <p:nvPr/>
        </p:nvGrpSpPr>
        <p:grpSpPr bwMode="auto">
          <a:xfrm>
            <a:off x="250825" y="2187575"/>
            <a:ext cx="322263" cy="2160588"/>
            <a:chOff x="1659110" y="2205658"/>
            <a:chExt cx="321396" cy="2160240"/>
          </a:xfrm>
        </p:grpSpPr>
        <p:cxnSp>
          <p:nvCxnSpPr>
            <p:cNvPr id="111" name="Straight Arrow Connector 110"/>
            <p:cNvCxnSpPr/>
            <p:nvPr/>
          </p:nvCxnSpPr>
          <p:spPr>
            <a:xfrm rot="5400000" flipH="1" flipV="1">
              <a:off x="899594" y="3284986"/>
              <a:ext cx="2160240" cy="158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73"/>
            <p:cNvSpPr txBox="1">
              <a:spLocks noChangeArrowheads="1"/>
            </p:cNvSpPr>
            <p:nvPr/>
          </p:nvSpPr>
          <p:spPr bwMode="auto">
            <a:xfrm rot="-5400000">
              <a:off x="1005522" y="3193232"/>
              <a:ext cx="158417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en-CA" altLang="en-US" sz="1200" b="1">
                  <a:cs typeface="Arial" panose="020B0604020202020204" pitchFamily="34" charset="0"/>
                </a:rPr>
                <a:t>read depth</a:t>
              </a:r>
            </a:p>
          </p:txBody>
        </p:sp>
      </p:grpSp>
      <p:cxnSp>
        <p:nvCxnSpPr>
          <p:cNvPr id="113" name="Straight Connector 112"/>
          <p:cNvCxnSpPr/>
          <p:nvPr/>
        </p:nvCxnSpPr>
        <p:spPr>
          <a:xfrm flipV="1">
            <a:off x="696913" y="4491038"/>
            <a:ext cx="8051800" cy="26987"/>
          </a:xfrm>
          <a:prstGeom prst="line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ectangle 113"/>
          <p:cNvSpPr/>
          <p:nvPr/>
        </p:nvSpPr>
        <p:spPr>
          <a:xfrm>
            <a:off x="1560432" y="4417604"/>
            <a:ext cx="2520280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15" name="TextBox 153"/>
          <p:cNvSpPr txBox="1">
            <a:spLocks noChangeArrowheads="1"/>
          </p:cNvSpPr>
          <p:nvPr/>
        </p:nvSpPr>
        <p:spPr bwMode="auto">
          <a:xfrm>
            <a:off x="2389188" y="4373563"/>
            <a:ext cx="7921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400" b="1">
                <a:solidFill>
                  <a:schemeClr val="bg1"/>
                </a:solidFill>
                <a:cs typeface="Arial" panose="020B0604020202020204" pitchFamily="34" charset="0"/>
              </a:rPr>
              <a:t>exon 1</a:t>
            </a:r>
          </a:p>
        </p:txBody>
      </p:sp>
      <p:cxnSp>
        <p:nvCxnSpPr>
          <p:cNvPr id="116" name="Straight Connector 115"/>
          <p:cNvCxnSpPr/>
          <p:nvPr/>
        </p:nvCxnSpPr>
        <p:spPr>
          <a:xfrm rot="5400000">
            <a:off x="634207" y="4418806"/>
            <a:ext cx="71438" cy="73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rot="16200000" flipH="1">
            <a:off x="634207" y="4487069"/>
            <a:ext cx="71437" cy="73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rot="5400000">
            <a:off x="633413" y="4559300"/>
            <a:ext cx="73025" cy="73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Rectangle 118"/>
          <p:cNvSpPr/>
          <p:nvPr/>
        </p:nvSpPr>
        <p:spPr>
          <a:xfrm>
            <a:off x="6072289" y="4417604"/>
            <a:ext cx="1561330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20" name="TextBox 174"/>
          <p:cNvSpPr txBox="1">
            <a:spLocks noChangeArrowheads="1"/>
          </p:cNvSpPr>
          <p:nvPr/>
        </p:nvSpPr>
        <p:spPr bwMode="auto">
          <a:xfrm>
            <a:off x="6572250" y="4354513"/>
            <a:ext cx="7921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1400" b="1">
                <a:solidFill>
                  <a:schemeClr val="bg1"/>
                </a:solidFill>
                <a:cs typeface="Arial" panose="020B0604020202020204" pitchFamily="34" charset="0"/>
              </a:rPr>
              <a:t>exon 2</a:t>
            </a:r>
          </a:p>
        </p:txBody>
      </p:sp>
      <p:grpSp>
        <p:nvGrpSpPr>
          <p:cNvPr id="121" name="Group 120"/>
          <p:cNvGrpSpPr>
            <a:grpSpLocks/>
          </p:cNvGrpSpPr>
          <p:nvPr/>
        </p:nvGrpSpPr>
        <p:grpSpPr bwMode="auto">
          <a:xfrm>
            <a:off x="798513" y="4695825"/>
            <a:ext cx="7577137" cy="1152525"/>
            <a:chOff x="798849" y="4695554"/>
            <a:chExt cx="7576642" cy="1152128"/>
          </a:xfrm>
        </p:grpSpPr>
        <p:cxnSp>
          <p:nvCxnSpPr>
            <p:cNvPr id="122" name="Straight Connector 121"/>
            <p:cNvCxnSpPr/>
            <p:nvPr/>
          </p:nvCxnSpPr>
          <p:spPr>
            <a:xfrm>
              <a:off x="870281" y="4914554"/>
              <a:ext cx="3817689" cy="0"/>
            </a:xfrm>
            <a:prstGeom prst="line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Rectangle 122"/>
            <p:cNvSpPr/>
            <p:nvPr/>
          </p:nvSpPr>
          <p:spPr>
            <a:xfrm>
              <a:off x="1446921" y="4825437"/>
              <a:ext cx="2664296" cy="16972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124" name="TextBox 112"/>
            <p:cNvSpPr txBox="1">
              <a:spLocks noChangeArrowheads="1"/>
            </p:cNvSpPr>
            <p:nvPr/>
          </p:nvSpPr>
          <p:spPr bwMode="auto">
            <a:xfrm>
              <a:off x="2344399" y="4745259"/>
              <a:ext cx="79208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CA" altLang="en-US" sz="1400" b="1">
                  <a:solidFill>
                    <a:schemeClr val="bg1"/>
                  </a:solidFill>
                  <a:cs typeface="Arial" panose="020B0604020202020204" pitchFamily="34" charset="0"/>
                </a:rPr>
                <a:t>target</a:t>
              </a:r>
            </a:p>
          </p:txBody>
        </p:sp>
        <p:sp>
          <p:nvSpPr>
            <p:cNvPr id="125" name="TextBox 113"/>
            <p:cNvSpPr txBox="1">
              <a:spLocks noChangeArrowheads="1"/>
            </p:cNvSpPr>
            <p:nvPr/>
          </p:nvSpPr>
          <p:spPr bwMode="auto">
            <a:xfrm>
              <a:off x="1878969" y="5539905"/>
              <a:ext cx="180275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CA" altLang="en-US" sz="1400" b="1">
                  <a:cs typeface="Arial" panose="020B0604020202020204" pitchFamily="34" charset="0"/>
                </a:rPr>
                <a:t>baits (120bp)</a:t>
              </a:r>
            </a:p>
          </p:txBody>
        </p:sp>
        <p:sp>
          <p:nvSpPr>
            <p:cNvPr id="126" name="Left Bracket 125"/>
            <p:cNvSpPr/>
            <p:nvPr/>
          </p:nvSpPr>
          <p:spPr>
            <a:xfrm rot="16200000">
              <a:off x="2720402" y="4100839"/>
              <a:ext cx="73000" cy="2881124"/>
            </a:xfrm>
            <a:prstGeom prst="leftBracket">
              <a:avLst>
                <a:gd name="adj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127" name="TextBox 123"/>
            <p:cNvSpPr txBox="1">
              <a:spLocks noChangeArrowheads="1"/>
            </p:cNvSpPr>
            <p:nvPr/>
          </p:nvSpPr>
          <p:spPr bwMode="auto">
            <a:xfrm>
              <a:off x="4015003" y="4712866"/>
              <a:ext cx="792088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CA" altLang="en-US" sz="1100" b="1">
                  <a:cs typeface="Arial" panose="020B0604020202020204" pitchFamily="34" charset="0"/>
                </a:rPr>
                <a:t>80bp</a:t>
              </a:r>
            </a:p>
          </p:txBody>
        </p:sp>
        <p:sp>
          <p:nvSpPr>
            <p:cNvPr id="128" name="TextBox 124"/>
            <p:cNvSpPr txBox="1">
              <a:spLocks noChangeArrowheads="1"/>
            </p:cNvSpPr>
            <p:nvPr/>
          </p:nvSpPr>
          <p:spPr bwMode="auto">
            <a:xfrm>
              <a:off x="798849" y="4695554"/>
              <a:ext cx="792088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CA" altLang="en-US" sz="1100" b="1">
                  <a:cs typeface="Arial" panose="020B0604020202020204" pitchFamily="34" charset="0"/>
                </a:rPr>
                <a:t>80bp</a:t>
              </a:r>
            </a:p>
          </p:txBody>
        </p:sp>
        <p:sp>
          <p:nvSpPr>
            <p:cNvPr id="129" name="Right Arrow 128"/>
            <p:cNvSpPr/>
            <p:nvPr/>
          </p:nvSpPr>
          <p:spPr>
            <a:xfrm>
              <a:off x="1439105" y="5127602"/>
              <a:ext cx="576064" cy="144016"/>
            </a:xfrm>
            <a:prstGeom prst="rightArrow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130" name="Right Arrow 129"/>
            <p:cNvSpPr/>
            <p:nvPr/>
          </p:nvSpPr>
          <p:spPr>
            <a:xfrm>
              <a:off x="2527041" y="5127602"/>
              <a:ext cx="576064" cy="144016"/>
            </a:xfrm>
            <a:prstGeom prst="rightArrow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131" name="Right Arrow 130"/>
            <p:cNvSpPr/>
            <p:nvPr/>
          </p:nvSpPr>
          <p:spPr>
            <a:xfrm>
              <a:off x="1950977" y="5297325"/>
              <a:ext cx="576064" cy="144016"/>
            </a:xfrm>
            <a:prstGeom prst="rightArrow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132" name="Right Arrow 131"/>
            <p:cNvSpPr/>
            <p:nvPr/>
          </p:nvSpPr>
          <p:spPr>
            <a:xfrm>
              <a:off x="2959089" y="5283193"/>
              <a:ext cx="576064" cy="144016"/>
            </a:xfrm>
            <a:prstGeom prst="rightArrow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133" name="Right Arrow 132"/>
            <p:cNvSpPr/>
            <p:nvPr/>
          </p:nvSpPr>
          <p:spPr>
            <a:xfrm>
              <a:off x="3497870" y="5127602"/>
              <a:ext cx="576064" cy="144016"/>
            </a:xfrm>
            <a:prstGeom prst="rightArrow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cxnSp>
          <p:nvCxnSpPr>
            <p:cNvPr id="134" name="Straight Connector 133"/>
            <p:cNvCxnSpPr/>
            <p:nvPr/>
          </p:nvCxnSpPr>
          <p:spPr>
            <a:xfrm>
              <a:off x="5584848" y="4914554"/>
              <a:ext cx="2663651" cy="0"/>
            </a:xfrm>
            <a:prstGeom prst="line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Rectangle 134"/>
            <p:cNvSpPr/>
            <p:nvPr/>
          </p:nvSpPr>
          <p:spPr>
            <a:xfrm>
              <a:off x="6041939" y="4825437"/>
              <a:ext cx="1692296" cy="16972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136" name="TextBox 313"/>
            <p:cNvSpPr txBox="1">
              <a:spLocks noChangeArrowheads="1"/>
            </p:cNvSpPr>
            <p:nvPr/>
          </p:nvSpPr>
          <p:spPr bwMode="auto">
            <a:xfrm>
              <a:off x="6572183" y="4738993"/>
              <a:ext cx="79208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CA" altLang="en-US" sz="1400" b="1">
                  <a:solidFill>
                    <a:schemeClr val="bg1"/>
                  </a:solidFill>
                  <a:cs typeface="Arial" panose="020B0604020202020204" pitchFamily="34" charset="0"/>
                </a:rPr>
                <a:t>target</a:t>
              </a:r>
            </a:p>
          </p:txBody>
        </p:sp>
        <p:sp>
          <p:nvSpPr>
            <p:cNvPr id="137" name="Right Arrow 136"/>
            <p:cNvSpPr/>
            <p:nvPr/>
          </p:nvSpPr>
          <p:spPr>
            <a:xfrm>
              <a:off x="6682024" y="5072131"/>
              <a:ext cx="576064" cy="144016"/>
            </a:xfrm>
            <a:prstGeom prst="rightArrow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138" name="Right Arrow 137"/>
            <p:cNvSpPr/>
            <p:nvPr/>
          </p:nvSpPr>
          <p:spPr>
            <a:xfrm>
              <a:off x="6072289" y="5168522"/>
              <a:ext cx="576064" cy="144016"/>
            </a:xfrm>
            <a:prstGeom prst="rightArrow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139" name="Right Arrow 138"/>
            <p:cNvSpPr/>
            <p:nvPr/>
          </p:nvSpPr>
          <p:spPr>
            <a:xfrm>
              <a:off x="7232380" y="5252105"/>
              <a:ext cx="576064" cy="144016"/>
            </a:xfrm>
            <a:prstGeom prst="rightArrow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  <p:sp>
          <p:nvSpPr>
            <p:cNvPr id="140" name="TextBox 230"/>
            <p:cNvSpPr txBox="1">
              <a:spLocks noChangeArrowheads="1"/>
            </p:cNvSpPr>
            <p:nvPr/>
          </p:nvSpPr>
          <p:spPr bwMode="auto">
            <a:xfrm>
              <a:off x="6057102" y="5539905"/>
              <a:ext cx="180275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CA" altLang="en-US" sz="1400" b="1">
                  <a:cs typeface="Arial" panose="020B0604020202020204" pitchFamily="34" charset="0"/>
                </a:rPr>
                <a:t>baits (120bp)</a:t>
              </a:r>
            </a:p>
          </p:txBody>
        </p:sp>
        <p:sp>
          <p:nvSpPr>
            <p:cNvPr id="141" name="Left Bracket 140"/>
            <p:cNvSpPr/>
            <p:nvPr/>
          </p:nvSpPr>
          <p:spPr>
            <a:xfrm rot="16200000">
              <a:off x="6899223" y="4101632"/>
              <a:ext cx="73000" cy="2879537"/>
            </a:xfrm>
            <a:prstGeom prst="leftBracket">
              <a:avLst>
                <a:gd name="adj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/>
            </a:p>
          </p:txBody>
        </p:sp>
      </p:grpSp>
      <p:sp>
        <p:nvSpPr>
          <p:cNvPr id="142" name="Right Arrow 141"/>
          <p:cNvSpPr/>
          <p:nvPr/>
        </p:nvSpPr>
        <p:spPr>
          <a:xfrm>
            <a:off x="6499225" y="3159125"/>
            <a:ext cx="503238" cy="107950"/>
          </a:xfrm>
          <a:prstGeom prst="rightArrow">
            <a:avLst>
              <a:gd name="adj1" fmla="val 100000"/>
              <a:gd name="adj2" fmla="val 8341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43" name="Right Arrow 142"/>
          <p:cNvSpPr/>
          <p:nvPr/>
        </p:nvSpPr>
        <p:spPr>
          <a:xfrm>
            <a:off x="6426200" y="3448050"/>
            <a:ext cx="504825" cy="107950"/>
          </a:xfrm>
          <a:prstGeom prst="rightArrow">
            <a:avLst>
              <a:gd name="adj1" fmla="val 100000"/>
              <a:gd name="adj2" fmla="val 8341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44" name="Right Arrow 143"/>
          <p:cNvSpPr/>
          <p:nvPr/>
        </p:nvSpPr>
        <p:spPr>
          <a:xfrm>
            <a:off x="6069013" y="3603625"/>
            <a:ext cx="504825" cy="107950"/>
          </a:xfrm>
          <a:prstGeom prst="rightArrow">
            <a:avLst>
              <a:gd name="adj1" fmla="val 100000"/>
              <a:gd name="adj2" fmla="val 8341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45" name="Right Arrow 144"/>
          <p:cNvSpPr/>
          <p:nvPr/>
        </p:nvSpPr>
        <p:spPr>
          <a:xfrm>
            <a:off x="6665913" y="3748088"/>
            <a:ext cx="504825" cy="107950"/>
          </a:xfrm>
          <a:prstGeom prst="rightArrow">
            <a:avLst>
              <a:gd name="adj1" fmla="val 100000"/>
              <a:gd name="adj2" fmla="val 8341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46" name="Right Arrow 145"/>
          <p:cNvSpPr/>
          <p:nvPr/>
        </p:nvSpPr>
        <p:spPr>
          <a:xfrm>
            <a:off x="6859588" y="3890963"/>
            <a:ext cx="503237" cy="107950"/>
          </a:xfrm>
          <a:prstGeom prst="rightArrow">
            <a:avLst>
              <a:gd name="adj1" fmla="val 100000"/>
              <a:gd name="adj2" fmla="val 8341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47" name="Right Arrow 146"/>
          <p:cNvSpPr/>
          <p:nvPr/>
        </p:nvSpPr>
        <p:spPr>
          <a:xfrm>
            <a:off x="6210300" y="3303588"/>
            <a:ext cx="504825" cy="107950"/>
          </a:xfrm>
          <a:prstGeom prst="rightArrow">
            <a:avLst>
              <a:gd name="adj1" fmla="val 100000"/>
              <a:gd name="adj2" fmla="val 8341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48" name="Right Arrow 147"/>
          <p:cNvSpPr/>
          <p:nvPr/>
        </p:nvSpPr>
        <p:spPr>
          <a:xfrm>
            <a:off x="6740525" y="3311525"/>
            <a:ext cx="504825" cy="107950"/>
          </a:xfrm>
          <a:prstGeom prst="rightArrow">
            <a:avLst>
              <a:gd name="adj1" fmla="val 100000"/>
              <a:gd name="adj2" fmla="val 8341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49" name="Right Arrow 148"/>
          <p:cNvSpPr/>
          <p:nvPr/>
        </p:nvSpPr>
        <p:spPr>
          <a:xfrm>
            <a:off x="6499225" y="4179888"/>
            <a:ext cx="503238" cy="107950"/>
          </a:xfrm>
          <a:prstGeom prst="rightArrow">
            <a:avLst>
              <a:gd name="adj1" fmla="val 100000"/>
              <a:gd name="adj2" fmla="val 8341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50" name="Right Arrow 149"/>
          <p:cNvSpPr/>
          <p:nvPr/>
        </p:nvSpPr>
        <p:spPr>
          <a:xfrm>
            <a:off x="6643688" y="4035425"/>
            <a:ext cx="503237" cy="107950"/>
          </a:xfrm>
          <a:prstGeom prst="rightArrow">
            <a:avLst>
              <a:gd name="adj1" fmla="val 100000"/>
              <a:gd name="adj2" fmla="val 8341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51" name="Right Arrow 150"/>
          <p:cNvSpPr>
            <a:spLocks noChangeArrowheads="1"/>
          </p:cNvSpPr>
          <p:nvPr/>
        </p:nvSpPr>
        <p:spPr bwMode="auto">
          <a:xfrm rot="10800000">
            <a:off x="5913438" y="3159125"/>
            <a:ext cx="504825" cy="107950"/>
          </a:xfrm>
          <a:prstGeom prst="rightArrow">
            <a:avLst>
              <a:gd name="adj1" fmla="val 100000"/>
              <a:gd name="adj2" fmla="val 83592"/>
            </a:avLst>
          </a:prstGeom>
          <a:solidFill>
            <a:srgbClr val="E6B9B8"/>
          </a:solidFill>
          <a:ln w="25400" algn="ctr">
            <a:solidFill>
              <a:srgbClr val="D99694"/>
            </a:solidFill>
            <a:miter lim="800000"/>
            <a:headEnd/>
            <a:tailEnd/>
          </a:ln>
        </p:spPr>
        <p:txBody>
          <a:bodyPr rot="10800000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CA" altLang="en-US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Right Arrow 151"/>
          <p:cNvSpPr>
            <a:spLocks noChangeArrowheads="1"/>
          </p:cNvSpPr>
          <p:nvPr/>
        </p:nvSpPr>
        <p:spPr bwMode="auto">
          <a:xfrm rot="10800000">
            <a:off x="5883275" y="3446463"/>
            <a:ext cx="503238" cy="107950"/>
          </a:xfrm>
          <a:prstGeom prst="rightArrow">
            <a:avLst>
              <a:gd name="adj1" fmla="val 100000"/>
              <a:gd name="adj2" fmla="val 83329"/>
            </a:avLst>
          </a:prstGeom>
          <a:solidFill>
            <a:srgbClr val="E6B9B8"/>
          </a:solidFill>
          <a:ln w="25400" algn="ctr">
            <a:solidFill>
              <a:srgbClr val="D99694"/>
            </a:solidFill>
            <a:miter lim="800000"/>
            <a:headEnd/>
            <a:tailEnd/>
          </a:ln>
        </p:spPr>
        <p:txBody>
          <a:bodyPr rot="10800000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CA" altLang="en-US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Right Arrow 152"/>
          <p:cNvSpPr>
            <a:spLocks noChangeArrowheads="1"/>
          </p:cNvSpPr>
          <p:nvPr/>
        </p:nvSpPr>
        <p:spPr bwMode="auto">
          <a:xfrm rot="10800000">
            <a:off x="6570663" y="3598863"/>
            <a:ext cx="504825" cy="107950"/>
          </a:xfrm>
          <a:prstGeom prst="rightArrow">
            <a:avLst>
              <a:gd name="adj1" fmla="val 100000"/>
              <a:gd name="adj2" fmla="val 83592"/>
            </a:avLst>
          </a:prstGeom>
          <a:solidFill>
            <a:srgbClr val="E6B9B8"/>
          </a:solidFill>
          <a:ln w="25400" algn="ctr">
            <a:solidFill>
              <a:srgbClr val="D99694"/>
            </a:solidFill>
            <a:miter lim="800000"/>
            <a:headEnd/>
            <a:tailEnd/>
          </a:ln>
        </p:spPr>
        <p:txBody>
          <a:bodyPr rot="10800000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CA" altLang="en-US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Right Arrow 153"/>
          <p:cNvSpPr>
            <a:spLocks noChangeArrowheads="1"/>
          </p:cNvSpPr>
          <p:nvPr/>
        </p:nvSpPr>
        <p:spPr bwMode="auto">
          <a:xfrm rot="10800000">
            <a:off x="6310313" y="3887788"/>
            <a:ext cx="504825" cy="107950"/>
          </a:xfrm>
          <a:prstGeom prst="rightArrow">
            <a:avLst>
              <a:gd name="adj1" fmla="val 100000"/>
              <a:gd name="adj2" fmla="val 83592"/>
            </a:avLst>
          </a:prstGeom>
          <a:solidFill>
            <a:srgbClr val="E6B9B8"/>
          </a:solidFill>
          <a:ln w="25400" algn="ctr">
            <a:solidFill>
              <a:srgbClr val="D99694"/>
            </a:solidFill>
            <a:miter lim="800000"/>
            <a:headEnd/>
            <a:tailEnd/>
          </a:ln>
        </p:spPr>
        <p:txBody>
          <a:bodyPr rot="10800000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CA" altLang="en-US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Right Arrow 154"/>
          <p:cNvSpPr>
            <a:spLocks noChangeArrowheads="1"/>
          </p:cNvSpPr>
          <p:nvPr/>
        </p:nvSpPr>
        <p:spPr bwMode="auto">
          <a:xfrm rot="10800000">
            <a:off x="6115050" y="3738563"/>
            <a:ext cx="504825" cy="107950"/>
          </a:xfrm>
          <a:prstGeom prst="rightArrow">
            <a:avLst>
              <a:gd name="adj1" fmla="val 100000"/>
              <a:gd name="adj2" fmla="val 83592"/>
            </a:avLst>
          </a:prstGeom>
          <a:solidFill>
            <a:srgbClr val="E6B9B8"/>
          </a:solidFill>
          <a:ln w="25400" algn="ctr">
            <a:solidFill>
              <a:srgbClr val="D99694"/>
            </a:solidFill>
            <a:miter lim="800000"/>
            <a:headEnd/>
            <a:tailEnd/>
          </a:ln>
        </p:spPr>
        <p:txBody>
          <a:bodyPr rot="10800000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CA" altLang="en-US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Right Arrow 155"/>
          <p:cNvSpPr>
            <a:spLocks noChangeArrowheads="1"/>
          </p:cNvSpPr>
          <p:nvPr/>
        </p:nvSpPr>
        <p:spPr bwMode="auto">
          <a:xfrm rot="10800000">
            <a:off x="5994400" y="4025900"/>
            <a:ext cx="504825" cy="107950"/>
          </a:xfrm>
          <a:prstGeom prst="rightArrow">
            <a:avLst>
              <a:gd name="adj1" fmla="val 100000"/>
              <a:gd name="adj2" fmla="val 83592"/>
            </a:avLst>
          </a:prstGeom>
          <a:solidFill>
            <a:srgbClr val="E6B9B8"/>
          </a:solidFill>
          <a:ln w="25400" algn="ctr">
            <a:solidFill>
              <a:srgbClr val="D99694"/>
            </a:solidFill>
            <a:miter lim="800000"/>
            <a:headEnd/>
            <a:tailEnd/>
          </a:ln>
        </p:spPr>
        <p:txBody>
          <a:bodyPr rot="10800000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CA" altLang="en-US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Right Arrow 156"/>
          <p:cNvSpPr>
            <a:spLocks noChangeArrowheads="1"/>
          </p:cNvSpPr>
          <p:nvPr/>
        </p:nvSpPr>
        <p:spPr bwMode="auto">
          <a:xfrm rot="10800000">
            <a:off x="7280275" y="3311525"/>
            <a:ext cx="503238" cy="107950"/>
          </a:xfrm>
          <a:prstGeom prst="rightArrow">
            <a:avLst>
              <a:gd name="adj1" fmla="val 100000"/>
              <a:gd name="adj2" fmla="val 83329"/>
            </a:avLst>
          </a:prstGeom>
          <a:solidFill>
            <a:srgbClr val="E6B9B8"/>
          </a:solidFill>
          <a:ln w="25400" algn="ctr">
            <a:solidFill>
              <a:srgbClr val="D99694"/>
            </a:solidFill>
            <a:miter lim="800000"/>
            <a:headEnd/>
            <a:tailEnd/>
          </a:ln>
        </p:spPr>
        <p:txBody>
          <a:bodyPr rot="10800000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CA" altLang="en-US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Right Arrow 157"/>
          <p:cNvSpPr>
            <a:spLocks noChangeArrowheads="1"/>
          </p:cNvSpPr>
          <p:nvPr/>
        </p:nvSpPr>
        <p:spPr bwMode="auto">
          <a:xfrm rot="10800000">
            <a:off x="6965950" y="3463925"/>
            <a:ext cx="504825" cy="107950"/>
          </a:xfrm>
          <a:prstGeom prst="rightArrow">
            <a:avLst>
              <a:gd name="adj1" fmla="val 100000"/>
              <a:gd name="adj2" fmla="val 83592"/>
            </a:avLst>
          </a:prstGeom>
          <a:solidFill>
            <a:srgbClr val="E6B9B8"/>
          </a:solidFill>
          <a:ln w="25400" algn="ctr">
            <a:solidFill>
              <a:srgbClr val="D99694"/>
            </a:solidFill>
            <a:miter lim="800000"/>
            <a:headEnd/>
            <a:tailEnd/>
          </a:ln>
        </p:spPr>
        <p:txBody>
          <a:bodyPr rot="10800000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CA" altLang="en-US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Right Arrow 158"/>
          <p:cNvSpPr>
            <a:spLocks noChangeArrowheads="1"/>
          </p:cNvSpPr>
          <p:nvPr/>
        </p:nvSpPr>
        <p:spPr bwMode="auto">
          <a:xfrm rot="10800000">
            <a:off x="6977063" y="2101850"/>
            <a:ext cx="504825" cy="107950"/>
          </a:xfrm>
          <a:prstGeom prst="rightArrow">
            <a:avLst>
              <a:gd name="adj1" fmla="val 100000"/>
              <a:gd name="adj2" fmla="val 83592"/>
            </a:avLst>
          </a:prstGeom>
          <a:solidFill>
            <a:srgbClr val="E6B9B8"/>
          </a:solidFill>
          <a:ln w="25400" algn="ctr">
            <a:solidFill>
              <a:srgbClr val="D99694"/>
            </a:solidFill>
            <a:miter lim="800000"/>
            <a:headEnd/>
            <a:tailEnd/>
          </a:ln>
        </p:spPr>
        <p:txBody>
          <a:bodyPr rot="10800000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CA" altLang="en-US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Right Arrow 159"/>
          <p:cNvSpPr>
            <a:spLocks noChangeArrowheads="1"/>
          </p:cNvSpPr>
          <p:nvPr/>
        </p:nvSpPr>
        <p:spPr bwMode="auto">
          <a:xfrm rot="10800000">
            <a:off x="7053263" y="1957388"/>
            <a:ext cx="503237" cy="107950"/>
          </a:xfrm>
          <a:prstGeom prst="rightArrow">
            <a:avLst>
              <a:gd name="adj1" fmla="val 100000"/>
              <a:gd name="adj2" fmla="val 83329"/>
            </a:avLst>
          </a:prstGeom>
          <a:solidFill>
            <a:srgbClr val="E6B9B8"/>
          </a:solidFill>
          <a:ln w="25400" algn="ctr">
            <a:solidFill>
              <a:srgbClr val="D99694"/>
            </a:solidFill>
            <a:miter lim="800000"/>
            <a:headEnd/>
            <a:tailEnd/>
          </a:ln>
        </p:spPr>
        <p:txBody>
          <a:bodyPr rot="10800000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CA" altLang="en-US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Right Arrow 160"/>
          <p:cNvSpPr>
            <a:spLocks noChangeArrowheads="1"/>
          </p:cNvSpPr>
          <p:nvPr/>
        </p:nvSpPr>
        <p:spPr bwMode="auto">
          <a:xfrm rot="10800000">
            <a:off x="7461250" y="3016250"/>
            <a:ext cx="504825" cy="107950"/>
          </a:xfrm>
          <a:prstGeom prst="rightArrow">
            <a:avLst>
              <a:gd name="adj1" fmla="val 100000"/>
              <a:gd name="adj2" fmla="val 83592"/>
            </a:avLst>
          </a:prstGeom>
          <a:solidFill>
            <a:srgbClr val="E6B9B8"/>
          </a:solidFill>
          <a:ln w="25400" algn="ctr">
            <a:solidFill>
              <a:srgbClr val="D99694"/>
            </a:solidFill>
            <a:miter lim="800000"/>
            <a:headEnd/>
            <a:tailEnd/>
          </a:ln>
        </p:spPr>
        <p:txBody>
          <a:bodyPr rot="10800000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CA" altLang="en-US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Right Arrow 161"/>
          <p:cNvSpPr>
            <a:spLocks noChangeArrowheads="1"/>
          </p:cNvSpPr>
          <p:nvPr/>
        </p:nvSpPr>
        <p:spPr bwMode="auto">
          <a:xfrm rot="10800000">
            <a:off x="7146925" y="2859088"/>
            <a:ext cx="504825" cy="107950"/>
          </a:xfrm>
          <a:prstGeom prst="rightArrow">
            <a:avLst>
              <a:gd name="adj1" fmla="val 100000"/>
              <a:gd name="adj2" fmla="val 83592"/>
            </a:avLst>
          </a:prstGeom>
          <a:solidFill>
            <a:srgbClr val="E6B9B8"/>
          </a:solidFill>
          <a:ln w="25400" algn="ctr">
            <a:solidFill>
              <a:srgbClr val="D99694"/>
            </a:solidFill>
            <a:miter lim="800000"/>
            <a:headEnd/>
            <a:tailEnd/>
          </a:ln>
        </p:spPr>
        <p:txBody>
          <a:bodyPr rot="10800000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CA" altLang="en-US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Right Arrow 162"/>
          <p:cNvSpPr/>
          <p:nvPr/>
        </p:nvSpPr>
        <p:spPr>
          <a:xfrm>
            <a:off x="6081713" y="2859088"/>
            <a:ext cx="503237" cy="107950"/>
          </a:xfrm>
          <a:prstGeom prst="rightArrow">
            <a:avLst>
              <a:gd name="adj1" fmla="val 100000"/>
              <a:gd name="adj2" fmla="val 8341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64" name="Right Arrow 163"/>
          <p:cNvSpPr>
            <a:spLocks noChangeArrowheads="1"/>
          </p:cNvSpPr>
          <p:nvPr/>
        </p:nvSpPr>
        <p:spPr bwMode="auto">
          <a:xfrm rot="10800000">
            <a:off x="6569075" y="2860675"/>
            <a:ext cx="503238" cy="107950"/>
          </a:xfrm>
          <a:prstGeom prst="rightArrow">
            <a:avLst>
              <a:gd name="adj1" fmla="val 100000"/>
              <a:gd name="adj2" fmla="val 83329"/>
            </a:avLst>
          </a:prstGeom>
          <a:solidFill>
            <a:srgbClr val="E6B9B8"/>
          </a:solidFill>
          <a:ln w="25400" algn="ctr">
            <a:solidFill>
              <a:srgbClr val="D99694"/>
            </a:solidFill>
            <a:miter lim="800000"/>
            <a:headEnd/>
            <a:tailEnd/>
          </a:ln>
        </p:spPr>
        <p:txBody>
          <a:bodyPr rot="10800000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CA" altLang="en-US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5" name="Right Arrow 164"/>
          <p:cNvSpPr/>
          <p:nvPr/>
        </p:nvSpPr>
        <p:spPr>
          <a:xfrm>
            <a:off x="6770688" y="3009900"/>
            <a:ext cx="504825" cy="107950"/>
          </a:xfrm>
          <a:prstGeom prst="rightArrow">
            <a:avLst>
              <a:gd name="adj1" fmla="val 100000"/>
              <a:gd name="adj2" fmla="val 8341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66" name="Right Arrow 165"/>
          <p:cNvSpPr>
            <a:spLocks noChangeArrowheads="1"/>
          </p:cNvSpPr>
          <p:nvPr/>
        </p:nvSpPr>
        <p:spPr bwMode="auto">
          <a:xfrm rot="10800000">
            <a:off x="7002463" y="3159125"/>
            <a:ext cx="504825" cy="107950"/>
          </a:xfrm>
          <a:prstGeom prst="rightArrow">
            <a:avLst>
              <a:gd name="adj1" fmla="val 100000"/>
              <a:gd name="adj2" fmla="val 83592"/>
            </a:avLst>
          </a:prstGeom>
          <a:solidFill>
            <a:srgbClr val="E6B9B8"/>
          </a:solidFill>
          <a:ln w="25400" algn="ctr">
            <a:solidFill>
              <a:srgbClr val="D99694"/>
            </a:solidFill>
            <a:miter lim="800000"/>
            <a:headEnd/>
            <a:tailEnd/>
          </a:ln>
        </p:spPr>
        <p:txBody>
          <a:bodyPr rot="10800000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CA" altLang="en-US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Right Arrow 166"/>
          <p:cNvSpPr>
            <a:spLocks noChangeArrowheads="1"/>
          </p:cNvSpPr>
          <p:nvPr/>
        </p:nvSpPr>
        <p:spPr bwMode="auto">
          <a:xfrm rot="10800000">
            <a:off x="7219950" y="2692400"/>
            <a:ext cx="503238" cy="107950"/>
          </a:xfrm>
          <a:prstGeom prst="rightArrow">
            <a:avLst>
              <a:gd name="adj1" fmla="val 100000"/>
              <a:gd name="adj2" fmla="val 83329"/>
            </a:avLst>
          </a:prstGeom>
          <a:solidFill>
            <a:srgbClr val="E6B9B8"/>
          </a:solidFill>
          <a:ln w="25400" algn="ctr">
            <a:solidFill>
              <a:srgbClr val="D99694"/>
            </a:solidFill>
            <a:miter lim="800000"/>
            <a:headEnd/>
            <a:tailEnd/>
          </a:ln>
        </p:spPr>
        <p:txBody>
          <a:bodyPr rot="10800000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CA" altLang="en-US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Right Arrow 167"/>
          <p:cNvSpPr/>
          <p:nvPr/>
        </p:nvSpPr>
        <p:spPr>
          <a:xfrm>
            <a:off x="7159625" y="3616325"/>
            <a:ext cx="503238" cy="107950"/>
          </a:xfrm>
          <a:prstGeom prst="rightArrow">
            <a:avLst>
              <a:gd name="adj1" fmla="val 100000"/>
              <a:gd name="adj2" fmla="val 8341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69" name="Right Arrow 168"/>
          <p:cNvSpPr>
            <a:spLocks noChangeArrowheads="1"/>
          </p:cNvSpPr>
          <p:nvPr/>
        </p:nvSpPr>
        <p:spPr bwMode="auto">
          <a:xfrm rot="10800000">
            <a:off x="6680200" y="2692400"/>
            <a:ext cx="504825" cy="107950"/>
          </a:xfrm>
          <a:prstGeom prst="rightArrow">
            <a:avLst>
              <a:gd name="adj1" fmla="val 100000"/>
              <a:gd name="adj2" fmla="val 83592"/>
            </a:avLst>
          </a:prstGeom>
          <a:solidFill>
            <a:srgbClr val="E6B9B8"/>
          </a:solidFill>
          <a:ln w="25400" algn="ctr">
            <a:solidFill>
              <a:srgbClr val="D99694"/>
            </a:solidFill>
            <a:miter lim="800000"/>
            <a:headEnd/>
            <a:tailEnd/>
          </a:ln>
        </p:spPr>
        <p:txBody>
          <a:bodyPr rot="10800000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CA" altLang="en-US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Right Arrow 169"/>
          <p:cNvSpPr/>
          <p:nvPr/>
        </p:nvSpPr>
        <p:spPr>
          <a:xfrm>
            <a:off x="6499225" y="2549525"/>
            <a:ext cx="503238" cy="107950"/>
          </a:xfrm>
          <a:prstGeom prst="rightArrow">
            <a:avLst>
              <a:gd name="adj1" fmla="val 100000"/>
              <a:gd name="adj2" fmla="val 8341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71" name="Right Arrow 170"/>
          <p:cNvSpPr>
            <a:spLocks noChangeArrowheads="1"/>
          </p:cNvSpPr>
          <p:nvPr/>
        </p:nvSpPr>
        <p:spPr bwMode="auto">
          <a:xfrm rot="10800000">
            <a:off x="7327900" y="3759200"/>
            <a:ext cx="504825" cy="107950"/>
          </a:xfrm>
          <a:prstGeom prst="rightArrow">
            <a:avLst>
              <a:gd name="adj1" fmla="val 100000"/>
              <a:gd name="adj2" fmla="val 83592"/>
            </a:avLst>
          </a:prstGeom>
          <a:solidFill>
            <a:srgbClr val="E6B9B8"/>
          </a:solidFill>
          <a:ln w="25400" algn="ctr">
            <a:solidFill>
              <a:srgbClr val="D99694"/>
            </a:solidFill>
            <a:miter lim="800000"/>
            <a:headEnd/>
            <a:tailEnd/>
          </a:ln>
        </p:spPr>
        <p:txBody>
          <a:bodyPr rot="10800000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CA" altLang="en-US" b="1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2" name="Right Arrow 171"/>
          <p:cNvSpPr>
            <a:spLocks noChangeArrowheads="1"/>
          </p:cNvSpPr>
          <p:nvPr/>
        </p:nvSpPr>
        <p:spPr bwMode="auto">
          <a:xfrm rot="10800000">
            <a:off x="7362825" y="3903663"/>
            <a:ext cx="504825" cy="107950"/>
          </a:xfrm>
          <a:prstGeom prst="rightArrow">
            <a:avLst>
              <a:gd name="adj1" fmla="val 100000"/>
              <a:gd name="adj2" fmla="val 83592"/>
            </a:avLst>
          </a:prstGeom>
          <a:solidFill>
            <a:srgbClr val="E6B9B8"/>
          </a:solidFill>
          <a:ln w="25400" algn="ctr">
            <a:solidFill>
              <a:srgbClr val="D99694"/>
            </a:solidFill>
            <a:miter lim="800000"/>
            <a:headEnd/>
            <a:tailEnd/>
          </a:ln>
        </p:spPr>
        <p:txBody>
          <a:bodyPr rot="10800000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CA" altLang="en-US" b="1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Right Arrow 172"/>
          <p:cNvSpPr>
            <a:spLocks noChangeArrowheads="1"/>
          </p:cNvSpPr>
          <p:nvPr/>
        </p:nvSpPr>
        <p:spPr bwMode="auto">
          <a:xfrm rot="10800000">
            <a:off x="7075488" y="2538413"/>
            <a:ext cx="503237" cy="107950"/>
          </a:xfrm>
          <a:prstGeom prst="rightArrow">
            <a:avLst>
              <a:gd name="adj1" fmla="val 100000"/>
              <a:gd name="adj2" fmla="val 83329"/>
            </a:avLst>
          </a:prstGeom>
          <a:solidFill>
            <a:srgbClr val="E6B9B8"/>
          </a:solidFill>
          <a:ln w="25400" algn="ctr">
            <a:solidFill>
              <a:srgbClr val="D99694"/>
            </a:solidFill>
            <a:miter lim="800000"/>
            <a:headEnd/>
            <a:tailEnd/>
          </a:ln>
        </p:spPr>
        <p:txBody>
          <a:bodyPr rot="10800000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CA" altLang="en-US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Right Arrow 173"/>
          <p:cNvSpPr/>
          <p:nvPr/>
        </p:nvSpPr>
        <p:spPr>
          <a:xfrm>
            <a:off x="7219950" y="4043363"/>
            <a:ext cx="503238" cy="107950"/>
          </a:xfrm>
          <a:prstGeom prst="rightArrow">
            <a:avLst>
              <a:gd name="adj1" fmla="val 100000"/>
              <a:gd name="adj2" fmla="val 8341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75" name="Right Arrow 174"/>
          <p:cNvSpPr>
            <a:spLocks noChangeArrowheads="1"/>
          </p:cNvSpPr>
          <p:nvPr/>
        </p:nvSpPr>
        <p:spPr bwMode="auto">
          <a:xfrm rot="10800000">
            <a:off x="7159625" y="4191000"/>
            <a:ext cx="503238" cy="107950"/>
          </a:xfrm>
          <a:prstGeom prst="rightArrow">
            <a:avLst>
              <a:gd name="adj1" fmla="val 100000"/>
              <a:gd name="adj2" fmla="val 83329"/>
            </a:avLst>
          </a:prstGeom>
          <a:solidFill>
            <a:srgbClr val="E6B9B8"/>
          </a:solidFill>
          <a:ln w="25400" algn="ctr">
            <a:solidFill>
              <a:srgbClr val="D99694"/>
            </a:solidFill>
            <a:miter lim="800000"/>
            <a:headEnd/>
            <a:tailEnd/>
          </a:ln>
        </p:spPr>
        <p:txBody>
          <a:bodyPr rot="10800000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CA" altLang="en-US" b="1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6" name="Right Arrow 175"/>
          <p:cNvSpPr/>
          <p:nvPr/>
        </p:nvSpPr>
        <p:spPr>
          <a:xfrm>
            <a:off x="6149975" y="2716213"/>
            <a:ext cx="504825" cy="107950"/>
          </a:xfrm>
          <a:prstGeom prst="rightArrow">
            <a:avLst>
              <a:gd name="adj1" fmla="val 100000"/>
              <a:gd name="adj2" fmla="val 8341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77" name="Right Arrow 176"/>
          <p:cNvSpPr/>
          <p:nvPr/>
        </p:nvSpPr>
        <p:spPr>
          <a:xfrm>
            <a:off x="5715000" y="3890963"/>
            <a:ext cx="504825" cy="107950"/>
          </a:xfrm>
          <a:prstGeom prst="rightArrow">
            <a:avLst>
              <a:gd name="adj1" fmla="val 100000"/>
              <a:gd name="adj2" fmla="val 8341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78" name="Right Arrow 177"/>
          <p:cNvSpPr/>
          <p:nvPr/>
        </p:nvSpPr>
        <p:spPr>
          <a:xfrm>
            <a:off x="5867400" y="4167188"/>
            <a:ext cx="504825" cy="107950"/>
          </a:xfrm>
          <a:prstGeom prst="rightArrow">
            <a:avLst>
              <a:gd name="adj1" fmla="val 100000"/>
              <a:gd name="adj2" fmla="val 8341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/>
          </a:p>
        </p:txBody>
      </p:sp>
      <p:sp>
        <p:nvSpPr>
          <p:cNvPr id="179" name="Right Arrow 178"/>
          <p:cNvSpPr>
            <a:spLocks noChangeArrowheads="1"/>
          </p:cNvSpPr>
          <p:nvPr/>
        </p:nvSpPr>
        <p:spPr bwMode="auto">
          <a:xfrm rot="10800000">
            <a:off x="5922963" y="2562225"/>
            <a:ext cx="503237" cy="107950"/>
          </a:xfrm>
          <a:prstGeom prst="rightArrow">
            <a:avLst>
              <a:gd name="adj1" fmla="val 100000"/>
              <a:gd name="adj2" fmla="val 83329"/>
            </a:avLst>
          </a:prstGeom>
          <a:solidFill>
            <a:srgbClr val="E6B9B8"/>
          </a:solidFill>
          <a:ln w="25400" algn="ctr">
            <a:solidFill>
              <a:srgbClr val="D99694"/>
            </a:solidFill>
            <a:miter lim="800000"/>
            <a:headEnd/>
            <a:tailEnd/>
          </a:ln>
        </p:spPr>
        <p:txBody>
          <a:bodyPr rot="10800000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CA" altLang="en-US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0" name="Right Arrow 179"/>
          <p:cNvSpPr/>
          <p:nvPr/>
        </p:nvSpPr>
        <p:spPr>
          <a:xfrm>
            <a:off x="5922963" y="2247900"/>
            <a:ext cx="503237" cy="107950"/>
          </a:xfrm>
          <a:prstGeom prst="rightArrow">
            <a:avLst>
              <a:gd name="adj1" fmla="val 100000"/>
              <a:gd name="adj2" fmla="val 8341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81" name="Right Arrow 180"/>
          <p:cNvSpPr>
            <a:spLocks noChangeArrowheads="1"/>
          </p:cNvSpPr>
          <p:nvPr/>
        </p:nvSpPr>
        <p:spPr bwMode="auto">
          <a:xfrm rot="10800000">
            <a:off x="6237288" y="2393950"/>
            <a:ext cx="503237" cy="107950"/>
          </a:xfrm>
          <a:prstGeom prst="rightArrow">
            <a:avLst>
              <a:gd name="adj1" fmla="val 100000"/>
              <a:gd name="adj2" fmla="val 83329"/>
            </a:avLst>
          </a:prstGeom>
          <a:solidFill>
            <a:srgbClr val="E6B9B8"/>
          </a:solidFill>
          <a:ln w="25400" algn="ctr">
            <a:solidFill>
              <a:srgbClr val="D99694"/>
            </a:solidFill>
            <a:miter lim="800000"/>
            <a:headEnd/>
            <a:tailEnd/>
          </a:ln>
        </p:spPr>
        <p:txBody>
          <a:bodyPr rot="10800000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CA" altLang="en-US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2" name="Right Arrow 181"/>
          <p:cNvSpPr>
            <a:spLocks noChangeArrowheads="1"/>
          </p:cNvSpPr>
          <p:nvPr/>
        </p:nvSpPr>
        <p:spPr bwMode="auto">
          <a:xfrm rot="10800000">
            <a:off x="6813550" y="2392363"/>
            <a:ext cx="503238" cy="107950"/>
          </a:xfrm>
          <a:prstGeom prst="rightArrow">
            <a:avLst>
              <a:gd name="adj1" fmla="val 100000"/>
              <a:gd name="adj2" fmla="val 83329"/>
            </a:avLst>
          </a:prstGeom>
          <a:solidFill>
            <a:srgbClr val="E6B9B8"/>
          </a:solidFill>
          <a:ln w="25400" algn="ctr">
            <a:solidFill>
              <a:srgbClr val="D99694"/>
            </a:solidFill>
            <a:miter lim="800000"/>
            <a:headEnd/>
            <a:tailEnd/>
          </a:ln>
        </p:spPr>
        <p:txBody>
          <a:bodyPr rot="10800000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CA" altLang="en-US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3" name="Right Arrow 182"/>
          <p:cNvSpPr/>
          <p:nvPr/>
        </p:nvSpPr>
        <p:spPr>
          <a:xfrm>
            <a:off x="6499225" y="2247900"/>
            <a:ext cx="503238" cy="107950"/>
          </a:xfrm>
          <a:prstGeom prst="rightArrow">
            <a:avLst>
              <a:gd name="adj1" fmla="val 100000"/>
              <a:gd name="adj2" fmla="val 8341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84" name="Right Arrow 183"/>
          <p:cNvSpPr>
            <a:spLocks noChangeArrowheads="1"/>
          </p:cNvSpPr>
          <p:nvPr/>
        </p:nvSpPr>
        <p:spPr bwMode="auto">
          <a:xfrm rot="10800000">
            <a:off x="6410325" y="2103438"/>
            <a:ext cx="504825" cy="107950"/>
          </a:xfrm>
          <a:prstGeom prst="rightArrow">
            <a:avLst>
              <a:gd name="adj1" fmla="val 100000"/>
              <a:gd name="adj2" fmla="val 83592"/>
            </a:avLst>
          </a:prstGeom>
          <a:solidFill>
            <a:srgbClr val="E6B9B8"/>
          </a:solidFill>
          <a:ln w="25400" algn="ctr">
            <a:solidFill>
              <a:srgbClr val="D99694"/>
            </a:solidFill>
            <a:miter lim="800000"/>
            <a:headEnd/>
            <a:tailEnd/>
          </a:ln>
        </p:spPr>
        <p:txBody>
          <a:bodyPr rot="10800000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CA" altLang="en-US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Right Arrow 184"/>
          <p:cNvSpPr>
            <a:spLocks noChangeArrowheads="1"/>
          </p:cNvSpPr>
          <p:nvPr/>
        </p:nvSpPr>
        <p:spPr bwMode="auto">
          <a:xfrm rot="10800000">
            <a:off x="6223000" y="3000375"/>
            <a:ext cx="503238" cy="107950"/>
          </a:xfrm>
          <a:prstGeom prst="rightArrow">
            <a:avLst>
              <a:gd name="adj1" fmla="val 100000"/>
              <a:gd name="adj2" fmla="val 83329"/>
            </a:avLst>
          </a:prstGeom>
          <a:solidFill>
            <a:srgbClr val="E6B9B8"/>
          </a:solidFill>
          <a:ln w="25400" algn="ctr">
            <a:solidFill>
              <a:srgbClr val="D99694"/>
            </a:solidFill>
            <a:miter lim="800000"/>
            <a:headEnd/>
            <a:tailEnd/>
          </a:ln>
        </p:spPr>
        <p:txBody>
          <a:bodyPr rot="10800000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CA" altLang="en-US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Right Arrow 185"/>
          <p:cNvSpPr>
            <a:spLocks noChangeArrowheads="1"/>
          </p:cNvSpPr>
          <p:nvPr/>
        </p:nvSpPr>
        <p:spPr bwMode="auto">
          <a:xfrm rot="10800000">
            <a:off x="7035800" y="2241550"/>
            <a:ext cx="503238" cy="107950"/>
          </a:xfrm>
          <a:prstGeom prst="rightArrow">
            <a:avLst>
              <a:gd name="adj1" fmla="val 100000"/>
              <a:gd name="adj2" fmla="val 83329"/>
            </a:avLst>
          </a:prstGeom>
          <a:solidFill>
            <a:srgbClr val="E6B9B8"/>
          </a:solidFill>
          <a:ln w="25400" algn="ctr">
            <a:solidFill>
              <a:srgbClr val="D99694"/>
            </a:solidFill>
            <a:miter lim="800000"/>
            <a:headEnd/>
            <a:tailEnd/>
          </a:ln>
        </p:spPr>
        <p:txBody>
          <a:bodyPr rot="10800000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CA" altLang="en-US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87" name="Straight Connector 186"/>
          <p:cNvCxnSpPr/>
          <p:nvPr/>
        </p:nvCxnSpPr>
        <p:spPr>
          <a:xfrm rot="5400000">
            <a:off x="6300788" y="2441575"/>
            <a:ext cx="107950" cy="0"/>
          </a:xfrm>
          <a:prstGeom prst="line">
            <a:avLst/>
          </a:prstGeom>
          <a:ln w="158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 rot="5400000">
            <a:off x="6300788" y="2917825"/>
            <a:ext cx="107950" cy="0"/>
          </a:xfrm>
          <a:prstGeom prst="line">
            <a:avLst/>
          </a:prstGeom>
          <a:ln w="15875">
            <a:solidFill>
              <a:srgbClr val="1F49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/>
          <p:nvPr/>
        </p:nvCxnSpPr>
        <p:spPr>
          <a:xfrm rot="5400000">
            <a:off x="6589713" y="2609850"/>
            <a:ext cx="107950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/>
          <p:cNvCxnSpPr/>
          <p:nvPr/>
        </p:nvCxnSpPr>
        <p:spPr>
          <a:xfrm rot="5400000">
            <a:off x="6300788" y="3654425"/>
            <a:ext cx="107950" cy="0"/>
          </a:xfrm>
          <a:prstGeom prst="line">
            <a:avLst/>
          </a:prstGeom>
          <a:ln w="158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/>
          <p:nvPr/>
        </p:nvCxnSpPr>
        <p:spPr>
          <a:xfrm rot="5400000">
            <a:off x="6300788" y="4068763"/>
            <a:ext cx="107950" cy="0"/>
          </a:xfrm>
          <a:prstGeom prst="line">
            <a:avLst/>
          </a:prstGeom>
          <a:ln w="158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/>
          <p:cNvCxnSpPr/>
          <p:nvPr/>
        </p:nvCxnSpPr>
        <p:spPr>
          <a:xfrm rot="5400000">
            <a:off x="7191375" y="3517900"/>
            <a:ext cx="107950" cy="0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 rot="5400000">
            <a:off x="7453313" y="3960813"/>
            <a:ext cx="107950" cy="0"/>
          </a:xfrm>
          <a:prstGeom prst="line">
            <a:avLst/>
          </a:prstGeom>
          <a:ln w="15875">
            <a:solidFill>
              <a:srgbClr val="C050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/>
          <p:nvPr/>
        </p:nvCxnSpPr>
        <p:spPr>
          <a:xfrm rot="5400000">
            <a:off x="6732588" y="3205163"/>
            <a:ext cx="107950" cy="0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/>
          <p:nvPr/>
        </p:nvCxnSpPr>
        <p:spPr>
          <a:xfrm rot="5400000">
            <a:off x="6732588" y="4083050"/>
            <a:ext cx="107950" cy="0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rot="5400000">
            <a:off x="7326313" y="2917825"/>
            <a:ext cx="107950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Right Arrow 196"/>
          <p:cNvSpPr/>
          <p:nvPr/>
        </p:nvSpPr>
        <p:spPr>
          <a:xfrm>
            <a:off x="6807200" y="1822450"/>
            <a:ext cx="503238" cy="107950"/>
          </a:xfrm>
          <a:prstGeom prst="rightArrow">
            <a:avLst>
              <a:gd name="adj1" fmla="val 100000"/>
              <a:gd name="adj2" fmla="val 8341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98" name="Right Arrow 197"/>
          <p:cNvSpPr/>
          <p:nvPr/>
        </p:nvSpPr>
        <p:spPr>
          <a:xfrm>
            <a:off x="6435725" y="1960563"/>
            <a:ext cx="503238" cy="107950"/>
          </a:xfrm>
          <a:prstGeom prst="rightArrow">
            <a:avLst>
              <a:gd name="adj1" fmla="val 100000"/>
              <a:gd name="adj2" fmla="val 8341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199" name="Right Arrow 198"/>
          <p:cNvSpPr>
            <a:spLocks noChangeArrowheads="1"/>
          </p:cNvSpPr>
          <p:nvPr/>
        </p:nvSpPr>
        <p:spPr bwMode="auto">
          <a:xfrm rot="10800000">
            <a:off x="7353300" y="1817688"/>
            <a:ext cx="504825" cy="107950"/>
          </a:xfrm>
          <a:prstGeom prst="rightArrow">
            <a:avLst>
              <a:gd name="adj1" fmla="val 100000"/>
              <a:gd name="adj2" fmla="val 83592"/>
            </a:avLst>
          </a:prstGeom>
          <a:solidFill>
            <a:srgbClr val="E6B9B8"/>
          </a:solidFill>
          <a:ln w="25400" algn="ctr">
            <a:solidFill>
              <a:srgbClr val="D99694"/>
            </a:solidFill>
            <a:miter lim="800000"/>
            <a:headEnd/>
            <a:tailEnd/>
          </a:ln>
        </p:spPr>
        <p:txBody>
          <a:bodyPr rot="10800000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CA" altLang="en-US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0" name="Right Arrow 199"/>
          <p:cNvSpPr/>
          <p:nvPr/>
        </p:nvSpPr>
        <p:spPr>
          <a:xfrm>
            <a:off x="6953250" y="1682750"/>
            <a:ext cx="503238" cy="107950"/>
          </a:xfrm>
          <a:prstGeom prst="rightArrow">
            <a:avLst>
              <a:gd name="adj1" fmla="val 100000"/>
              <a:gd name="adj2" fmla="val 8341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201" name="Right Arrow 200"/>
          <p:cNvSpPr/>
          <p:nvPr/>
        </p:nvSpPr>
        <p:spPr>
          <a:xfrm>
            <a:off x="6732588" y="1541463"/>
            <a:ext cx="504825" cy="109537"/>
          </a:xfrm>
          <a:prstGeom prst="rightArrow">
            <a:avLst>
              <a:gd name="adj1" fmla="val 100000"/>
              <a:gd name="adj2" fmla="val 8341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202" name="Right Arrow 201"/>
          <p:cNvSpPr>
            <a:spLocks noChangeArrowheads="1"/>
          </p:cNvSpPr>
          <p:nvPr/>
        </p:nvSpPr>
        <p:spPr bwMode="auto">
          <a:xfrm rot="10800000">
            <a:off x="6413500" y="1681163"/>
            <a:ext cx="504825" cy="107950"/>
          </a:xfrm>
          <a:prstGeom prst="rightArrow">
            <a:avLst>
              <a:gd name="adj1" fmla="val 100000"/>
              <a:gd name="adj2" fmla="val 83592"/>
            </a:avLst>
          </a:prstGeom>
          <a:solidFill>
            <a:srgbClr val="E6B9B8"/>
          </a:solidFill>
          <a:ln w="25400" algn="ctr">
            <a:solidFill>
              <a:srgbClr val="D99694"/>
            </a:solidFill>
            <a:miter lim="800000"/>
            <a:headEnd/>
            <a:tailEnd/>
          </a:ln>
        </p:spPr>
        <p:txBody>
          <a:bodyPr rot="10800000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CA" altLang="en-US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Right Arrow 202"/>
          <p:cNvSpPr/>
          <p:nvPr/>
        </p:nvSpPr>
        <p:spPr>
          <a:xfrm>
            <a:off x="7481888" y="1681163"/>
            <a:ext cx="504825" cy="107950"/>
          </a:xfrm>
          <a:prstGeom prst="rightArrow">
            <a:avLst>
              <a:gd name="adj1" fmla="val 100000"/>
              <a:gd name="adj2" fmla="val 8341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204" name="Right Arrow 203"/>
          <p:cNvSpPr>
            <a:spLocks noChangeArrowheads="1"/>
          </p:cNvSpPr>
          <p:nvPr/>
        </p:nvSpPr>
        <p:spPr bwMode="auto">
          <a:xfrm rot="10800000">
            <a:off x="7280275" y="1541463"/>
            <a:ext cx="503238" cy="109537"/>
          </a:xfrm>
          <a:prstGeom prst="rightArrow">
            <a:avLst>
              <a:gd name="adj1" fmla="val 100000"/>
              <a:gd name="adj2" fmla="val 82122"/>
            </a:avLst>
          </a:prstGeom>
          <a:solidFill>
            <a:srgbClr val="E6B9B8"/>
          </a:solidFill>
          <a:ln w="25400" algn="ctr">
            <a:solidFill>
              <a:srgbClr val="D99694"/>
            </a:solidFill>
            <a:miter lim="800000"/>
            <a:headEnd/>
            <a:tailEnd/>
          </a:ln>
        </p:spPr>
        <p:txBody>
          <a:bodyPr rot="10800000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CA" altLang="en-US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5" name="Right Arrow 204"/>
          <p:cNvSpPr>
            <a:spLocks noChangeArrowheads="1"/>
          </p:cNvSpPr>
          <p:nvPr/>
        </p:nvSpPr>
        <p:spPr bwMode="auto">
          <a:xfrm rot="10800000">
            <a:off x="7035800" y="1404938"/>
            <a:ext cx="503238" cy="107950"/>
          </a:xfrm>
          <a:prstGeom prst="rightArrow">
            <a:avLst>
              <a:gd name="adj1" fmla="val 100000"/>
              <a:gd name="adj2" fmla="val 83329"/>
            </a:avLst>
          </a:prstGeom>
          <a:solidFill>
            <a:srgbClr val="E6B9B8"/>
          </a:solidFill>
          <a:ln w="25400" algn="ctr">
            <a:solidFill>
              <a:srgbClr val="D99694"/>
            </a:solidFill>
            <a:miter lim="800000"/>
            <a:headEnd/>
            <a:tailEnd/>
          </a:ln>
        </p:spPr>
        <p:txBody>
          <a:bodyPr rot="10800000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CA" altLang="en-US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6" name="Right Arrow 205"/>
          <p:cNvSpPr/>
          <p:nvPr/>
        </p:nvSpPr>
        <p:spPr>
          <a:xfrm>
            <a:off x="6518275" y="1406525"/>
            <a:ext cx="504825" cy="107950"/>
          </a:xfrm>
          <a:prstGeom prst="rightArrow">
            <a:avLst>
              <a:gd name="adj1" fmla="val 100000"/>
              <a:gd name="adj2" fmla="val 8341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207" name="Right Arrow 206"/>
          <p:cNvSpPr>
            <a:spLocks noChangeArrowheads="1"/>
          </p:cNvSpPr>
          <p:nvPr/>
        </p:nvSpPr>
        <p:spPr bwMode="auto">
          <a:xfrm rot="10800000">
            <a:off x="6735763" y="1270000"/>
            <a:ext cx="504825" cy="107950"/>
          </a:xfrm>
          <a:prstGeom prst="rightArrow">
            <a:avLst>
              <a:gd name="adj1" fmla="val 100000"/>
              <a:gd name="adj2" fmla="val 83592"/>
            </a:avLst>
          </a:prstGeom>
          <a:solidFill>
            <a:srgbClr val="E6B9B8"/>
          </a:solidFill>
          <a:ln w="25400" algn="ctr">
            <a:solidFill>
              <a:srgbClr val="D99694"/>
            </a:solidFill>
            <a:miter lim="800000"/>
            <a:headEnd/>
            <a:tailEnd/>
          </a:ln>
        </p:spPr>
        <p:txBody>
          <a:bodyPr rot="10800000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CA" altLang="en-US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08" name="Straight Connector 207"/>
          <p:cNvCxnSpPr/>
          <p:nvPr/>
        </p:nvCxnSpPr>
        <p:spPr>
          <a:xfrm rot="5400000">
            <a:off x="7308850" y="1458913"/>
            <a:ext cx="107950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/>
          <p:nvPr/>
        </p:nvCxnSpPr>
        <p:spPr>
          <a:xfrm rot="5400000">
            <a:off x="7307263" y="1601788"/>
            <a:ext cx="107950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/>
          <p:cNvCxnSpPr/>
          <p:nvPr/>
        </p:nvCxnSpPr>
        <p:spPr>
          <a:xfrm rot="5400000">
            <a:off x="7315200" y="2009775"/>
            <a:ext cx="107950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/>
          <p:cNvCxnSpPr/>
          <p:nvPr/>
        </p:nvCxnSpPr>
        <p:spPr>
          <a:xfrm rot="5400000">
            <a:off x="7316788" y="2157413"/>
            <a:ext cx="107950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/>
          <p:cNvCxnSpPr/>
          <p:nvPr/>
        </p:nvCxnSpPr>
        <p:spPr>
          <a:xfrm rot="5400000">
            <a:off x="7318375" y="2586038"/>
            <a:ext cx="107950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/>
          <p:cNvCxnSpPr/>
          <p:nvPr/>
        </p:nvCxnSpPr>
        <p:spPr>
          <a:xfrm rot="5400000">
            <a:off x="7327900" y="3213100"/>
            <a:ext cx="107950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/>
          <p:nvPr/>
        </p:nvCxnSpPr>
        <p:spPr>
          <a:xfrm rot="5400000">
            <a:off x="7329488" y="3517900"/>
            <a:ext cx="107950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/>
          <p:nvPr/>
        </p:nvCxnSpPr>
        <p:spPr>
          <a:xfrm rot="5400000">
            <a:off x="7337425" y="4243388"/>
            <a:ext cx="107950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01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48</a:t>
            </a:fld>
            <a:endParaRPr lang="en-CA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7905750" cy="549274"/>
          </a:xfrm>
        </p:spPr>
        <p:txBody>
          <a:bodyPr>
            <a:noAutofit/>
          </a:bodyPr>
          <a:lstStyle/>
          <a:p>
            <a:r>
              <a:rPr lang="en-CA" sz="3200" dirty="0" smtClean="0"/>
              <a:t>Interpretation of Genetic testing results</a:t>
            </a:r>
            <a:endParaRPr lang="en-CA" sz="3200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533400" y="1752599"/>
            <a:ext cx="2210150" cy="5762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4000" dirty="0" smtClean="0"/>
              <a:t>Positive</a:t>
            </a:r>
            <a:endParaRPr lang="en-CA" sz="4000" dirty="0"/>
          </a:p>
        </p:txBody>
      </p:sp>
      <p:sp>
        <p:nvSpPr>
          <p:cNvPr id="8" name="Text Placeholder 5"/>
          <p:cNvSpPr txBox="1">
            <a:spLocks/>
          </p:cNvSpPr>
          <p:nvPr/>
        </p:nvSpPr>
        <p:spPr>
          <a:xfrm>
            <a:off x="685800" y="2570421"/>
            <a:ext cx="2442481" cy="3589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000" dirty="0" smtClean="0"/>
              <a:t>Mutation is found</a:t>
            </a:r>
          </a:p>
          <a:p>
            <a:r>
              <a:rPr lang="en-CA" sz="2000" dirty="0" smtClean="0"/>
              <a:t>“have the gene”</a:t>
            </a:r>
          </a:p>
          <a:p>
            <a:r>
              <a:rPr lang="en-CA" sz="2000" dirty="0" smtClean="0"/>
              <a:t>Seen in other individuals with disorder</a:t>
            </a:r>
          </a:p>
          <a:p>
            <a:r>
              <a:rPr lang="en-CA" sz="2000" dirty="0" smtClean="0"/>
              <a:t>Surveillance decisions can be made</a:t>
            </a:r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3232784" y="1615280"/>
            <a:ext cx="2202181" cy="5762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CA" sz="3700" dirty="0" smtClean="0"/>
              <a:t>Maybe</a:t>
            </a:r>
            <a:endParaRPr lang="en-CA" sz="3700" dirty="0"/>
          </a:p>
        </p:txBody>
      </p:sp>
      <p:sp>
        <p:nvSpPr>
          <p:cNvPr id="10" name="Text Placeholder 6"/>
          <p:cNvSpPr txBox="1">
            <a:spLocks/>
          </p:cNvSpPr>
          <p:nvPr/>
        </p:nvSpPr>
        <p:spPr>
          <a:xfrm>
            <a:off x="3433081" y="2571750"/>
            <a:ext cx="2210096" cy="358933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000" dirty="0" smtClean="0"/>
              <a:t>Genetic change is found</a:t>
            </a:r>
          </a:p>
          <a:p>
            <a:r>
              <a:rPr lang="en-CA" sz="2000" dirty="0" smtClean="0"/>
              <a:t>Not seen in other individuals with disorder</a:t>
            </a:r>
          </a:p>
          <a:p>
            <a:r>
              <a:rPr lang="en-CA" sz="2000" dirty="0" smtClean="0"/>
              <a:t>Significance uncertain</a:t>
            </a:r>
          </a:p>
          <a:p>
            <a:r>
              <a:rPr lang="en-CA" sz="2000" dirty="0" smtClean="0"/>
              <a:t>“Variant of uncertain significance”</a:t>
            </a:r>
          </a:p>
          <a:p>
            <a:r>
              <a:rPr lang="en-CA" sz="2000" dirty="0" smtClean="0"/>
              <a:t>Seen 30% during panel testing</a:t>
            </a:r>
          </a:p>
          <a:p>
            <a:r>
              <a:rPr lang="en-CA" sz="2000" dirty="0" smtClean="0"/>
              <a:t>Management decisions NOT made</a:t>
            </a:r>
          </a:p>
          <a:p>
            <a:r>
              <a:rPr lang="en-CA" sz="2000" dirty="0" smtClean="0"/>
              <a:t>Revisit the clinic</a:t>
            </a:r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5791200" y="1615280"/>
            <a:ext cx="2743200" cy="71358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CA" sz="3700" dirty="0" smtClean="0"/>
              <a:t>Negative</a:t>
            </a:r>
            <a:endParaRPr lang="en-CA" sz="3700" dirty="0"/>
          </a:p>
        </p:txBody>
      </p:sp>
      <p:sp>
        <p:nvSpPr>
          <p:cNvPr id="12" name="Text Placeholder 7"/>
          <p:cNvSpPr txBox="1">
            <a:spLocks/>
          </p:cNvSpPr>
          <p:nvPr/>
        </p:nvSpPr>
        <p:spPr>
          <a:xfrm>
            <a:off x="5871777" y="2571750"/>
            <a:ext cx="2199085" cy="358933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000" smtClean="0"/>
              <a:t>No genetic change is found</a:t>
            </a:r>
          </a:p>
          <a:p>
            <a:r>
              <a:rPr lang="en-CA" sz="2000" smtClean="0"/>
              <a:t>Limitation of the technology</a:t>
            </a:r>
          </a:p>
          <a:p>
            <a:r>
              <a:rPr lang="en-CA" sz="2000" smtClean="0"/>
              <a:t>May have another gene involved</a:t>
            </a:r>
          </a:p>
          <a:p>
            <a:r>
              <a:rPr lang="en-CA" sz="2000" smtClean="0"/>
              <a:t>Revisit the clinic, other gene testing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301527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 smtClean="0"/>
              <a:t>Genetic counselling</a:t>
            </a:r>
            <a:endParaRPr lang="en-C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1800" dirty="0" smtClean="0"/>
              <a:t>Informed consent for genetic testing</a:t>
            </a:r>
          </a:p>
          <a:p>
            <a:pPr lvl="1"/>
            <a:r>
              <a:rPr lang="en-CA" sz="1800" dirty="0" smtClean="0"/>
              <a:t>Genetic testing is different than other types of medical investigations</a:t>
            </a:r>
          </a:p>
          <a:p>
            <a:pPr lvl="1"/>
            <a:r>
              <a:rPr lang="en-CA" sz="1800" dirty="0" smtClean="0"/>
              <a:t>Implications on family members</a:t>
            </a:r>
          </a:p>
          <a:p>
            <a:pPr lvl="1"/>
            <a:r>
              <a:rPr lang="en-CA" sz="1800" dirty="0" smtClean="0"/>
              <a:t>Implications on insurance policies</a:t>
            </a:r>
          </a:p>
          <a:p>
            <a:r>
              <a:rPr lang="en-CA" sz="1800" dirty="0" smtClean="0"/>
              <a:t>Appropriate interpretation of results</a:t>
            </a:r>
          </a:p>
          <a:p>
            <a:pPr lvl="1"/>
            <a:r>
              <a:rPr lang="en-CA" sz="1800" dirty="0" smtClean="0"/>
              <a:t>Positive vs negative vs Variant of uncertain significance</a:t>
            </a:r>
          </a:p>
          <a:p>
            <a:pPr lvl="1"/>
            <a:r>
              <a:rPr lang="en-CA" sz="1800" dirty="0" smtClean="0"/>
              <a:t>Subsequent follow-up actions based on these results, </a:t>
            </a:r>
            <a:r>
              <a:rPr lang="en-CA" sz="1800" dirty="0" err="1" smtClean="0"/>
              <a:t>eg</a:t>
            </a:r>
            <a:r>
              <a:rPr lang="en-CA" sz="1800" dirty="0" smtClean="0"/>
              <a:t> surveillance</a:t>
            </a:r>
          </a:p>
          <a:p>
            <a:pPr lvl="1"/>
            <a:r>
              <a:rPr lang="en-CA" sz="1800" dirty="0" smtClean="0"/>
              <a:t>Family member cascade testing (asymptomatic positive </a:t>
            </a:r>
            <a:r>
              <a:rPr lang="en-CA" sz="1800" dirty="0" smtClean="0">
                <a:sym typeface="Wingdings" panose="05000000000000000000" pitchFamily="2" charset="2"/>
              </a:rPr>
              <a:t> surveillance)</a:t>
            </a:r>
            <a:endParaRPr lang="en-CA" sz="1800" dirty="0" smtClean="0"/>
          </a:p>
          <a:p>
            <a:pPr lvl="1"/>
            <a:r>
              <a:rPr lang="en-CA" sz="1800" dirty="0" smtClean="0"/>
              <a:t>Prenatal genetics family planning</a:t>
            </a:r>
          </a:p>
          <a:p>
            <a:r>
              <a:rPr lang="en-CA" sz="1800" dirty="0" smtClean="0"/>
              <a:t>Some case examples…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49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0316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serickson\Desktop\greenwood\GGC_Couns_Aids_5\JPEG Files\Section 6-Cancer_Genetics\6.66_Sporadic_Canc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38800" y="525780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Key point: rest of body does not have the mutation,</a:t>
            </a:r>
          </a:p>
          <a:p>
            <a:r>
              <a:rPr lang="en-CA" dirty="0"/>
              <a:t>s</a:t>
            </a:r>
            <a:r>
              <a:rPr lang="en-CA" dirty="0" smtClean="0"/>
              <a:t>ees an oncologist</a:t>
            </a:r>
          </a:p>
        </p:txBody>
      </p:sp>
    </p:spTree>
    <p:extLst>
      <p:ext uri="{BB962C8B-B14F-4D97-AF65-F5344CB8AC3E}">
        <p14:creationId xmlns:p14="http://schemas.microsoft.com/office/powerpoint/2010/main" val="132493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 smtClean="0"/>
              <a:t>Referral for </a:t>
            </a:r>
            <a:r>
              <a:rPr lang="en-CA" sz="3200" dirty="0" err="1" smtClean="0"/>
              <a:t>ccRCC</a:t>
            </a:r>
            <a:r>
              <a:rPr lang="en-CA" sz="3200" dirty="0" smtClean="0"/>
              <a:t>, “Robert”</a:t>
            </a:r>
            <a:endParaRPr lang="en-C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000" dirty="0" smtClean="0"/>
              <a:t>43M </a:t>
            </a:r>
            <a:r>
              <a:rPr lang="en-CA" sz="2000" dirty="0" smtClean="0"/>
              <a:t>diagnosed with a bilateral </a:t>
            </a:r>
            <a:r>
              <a:rPr lang="en-CA" sz="2000" dirty="0" smtClean="0"/>
              <a:t>clear cell RCC five </a:t>
            </a:r>
            <a:r>
              <a:rPr lang="en-CA" sz="2000" dirty="0" smtClean="0"/>
              <a:t>years ago</a:t>
            </a:r>
          </a:p>
          <a:p>
            <a:r>
              <a:rPr lang="en-CA" sz="2000" dirty="0" smtClean="0"/>
              <a:t>Has a negative family history</a:t>
            </a:r>
          </a:p>
          <a:p>
            <a:r>
              <a:rPr lang="en-CA" sz="2000" i="1" dirty="0" smtClean="0"/>
              <a:t>VHL</a:t>
            </a:r>
            <a:r>
              <a:rPr lang="en-CA" sz="2000" dirty="0" smtClean="0"/>
              <a:t> genetic testing was conducted</a:t>
            </a:r>
            <a:endParaRPr lang="en-CA" sz="2000" dirty="0"/>
          </a:p>
          <a:p>
            <a:r>
              <a:rPr lang="en-CA" sz="2000" dirty="0" smtClean="0"/>
              <a:t>A novel variant in the Von Hippel Lindau gene is found and called “Variant of uncertain significance”</a:t>
            </a:r>
          </a:p>
          <a:p>
            <a:r>
              <a:rPr lang="en-CA" sz="2000" dirty="0" smtClean="0"/>
              <a:t>Database search shows similar types of mutations in the same region in </a:t>
            </a:r>
            <a:r>
              <a:rPr lang="en-CA" sz="2000" i="1" dirty="0" smtClean="0"/>
              <a:t>VHL</a:t>
            </a:r>
            <a:r>
              <a:rPr lang="en-CA" sz="2000" dirty="0" smtClean="0"/>
              <a:t> pts</a:t>
            </a:r>
          </a:p>
          <a:p>
            <a:r>
              <a:rPr lang="en-CA" sz="2000" dirty="0" smtClean="0"/>
              <a:t>Further investigations show a cerebellar </a:t>
            </a:r>
            <a:r>
              <a:rPr lang="en-CA" sz="2000" dirty="0" err="1" smtClean="0"/>
              <a:t>hemangioblastoma</a:t>
            </a:r>
            <a:r>
              <a:rPr lang="en-CA" sz="2000" dirty="0" smtClean="0"/>
              <a:t> and pancreatic cysts</a:t>
            </a:r>
            <a:endParaRPr lang="en-CA" sz="2000" dirty="0"/>
          </a:p>
          <a:p>
            <a:r>
              <a:rPr lang="en-CA" sz="2000" dirty="0" smtClean="0"/>
              <a:t>Patient is diagnosed with Von Hippel Lindau and the variant is deemed to be pathogenic after discussion with the laboratory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50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3230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 smtClean="0"/>
              <a:t>A call to the genetic counselor</a:t>
            </a:r>
            <a:endParaRPr lang="en-C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000" dirty="0" smtClean="0"/>
              <a:t>Robert’s 18 </a:t>
            </a:r>
            <a:r>
              <a:rPr lang="en-CA" sz="2000" dirty="0" smtClean="0"/>
              <a:t>year old daughter Mary is now pregnant and she has not shared this information with her yet</a:t>
            </a:r>
          </a:p>
          <a:p>
            <a:r>
              <a:rPr lang="en-CA" sz="2000" dirty="0" smtClean="0"/>
              <a:t>Expedited genetic testing on the familial mutation is conducted on Mary and she is referred to high risk obstetrics at Mount Sinai Hospital</a:t>
            </a:r>
          </a:p>
          <a:p>
            <a:r>
              <a:rPr lang="en-CA" sz="2000" dirty="0" smtClean="0"/>
              <a:t>Biochemical screening and imaging is requested on Mary </a:t>
            </a:r>
            <a:endParaRPr lang="en-CA" sz="2000" dirty="0" smtClean="0"/>
          </a:p>
          <a:p>
            <a:r>
              <a:rPr lang="en-CA" sz="2000" dirty="0" smtClean="0"/>
              <a:t>Mutational </a:t>
            </a:r>
            <a:r>
              <a:rPr lang="en-CA" sz="2000" dirty="0" smtClean="0"/>
              <a:t>analysis confirms Mary is a carrier and </a:t>
            </a:r>
            <a:r>
              <a:rPr lang="en-CA" sz="2000" dirty="0" smtClean="0"/>
              <a:t>asymptomatic</a:t>
            </a:r>
          </a:p>
          <a:p>
            <a:r>
              <a:rPr lang="en-CA" sz="2000" dirty="0" smtClean="0"/>
              <a:t>What about her baby?</a:t>
            </a:r>
            <a:endParaRPr lang="en-CA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51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5112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52</a:t>
            </a:fld>
            <a:endParaRPr lang="en-CA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56"/>
          <a:stretch/>
        </p:blipFill>
        <p:spPr>
          <a:xfrm>
            <a:off x="0" y="0"/>
            <a:ext cx="9144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3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 smtClean="0"/>
              <a:t>A call to the genetic counselor</a:t>
            </a:r>
            <a:endParaRPr lang="en-C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800" dirty="0" smtClean="0"/>
              <a:t>Prenatal chorionic villus sampling at 10 weeks is conducted and the baby is a carrier of the </a:t>
            </a:r>
            <a:r>
              <a:rPr lang="en-CA" sz="2800" i="1" dirty="0" smtClean="0"/>
              <a:t>VHL</a:t>
            </a:r>
            <a:r>
              <a:rPr lang="en-CA" sz="2800" dirty="0" smtClean="0"/>
              <a:t> variant</a:t>
            </a:r>
          </a:p>
          <a:p>
            <a:r>
              <a:rPr lang="en-CA" sz="2800" dirty="0" smtClean="0"/>
              <a:t>After a long discussion Mary decides to terminate the pregnancy</a:t>
            </a:r>
          </a:p>
          <a:p>
            <a:r>
              <a:rPr lang="en-CA" sz="2800" dirty="0" smtClean="0"/>
              <a:t>Mary is enrolled in surveillance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53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8942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400" dirty="0" smtClean="0"/>
              <a:t>Two years later, when Mary is ready preimplantation genetic diagnosis…</a:t>
            </a:r>
            <a:endParaRPr lang="en-CA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54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4" b="12222"/>
          <a:stretch/>
        </p:blipFill>
        <p:spPr>
          <a:xfrm>
            <a:off x="0" y="1483020"/>
            <a:ext cx="9144000" cy="488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9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 dirty="0" smtClean="0"/>
              <a:t>A young breast cancer patient Charlotte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000" dirty="0" smtClean="0"/>
              <a:t>29 </a:t>
            </a:r>
            <a:r>
              <a:rPr lang="en-CA" sz="2000" dirty="0" smtClean="0"/>
              <a:t>year old </a:t>
            </a:r>
            <a:r>
              <a:rPr lang="en-CA" sz="2000" dirty="0" smtClean="0"/>
              <a:t>lady with ER/PR </a:t>
            </a:r>
            <a:r>
              <a:rPr lang="en-CA" sz="2000" dirty="0" err="1" smtClean="0"/>
              <a:t>neg</a:t>
            </a:r>
            <a:r>
              <a:rPr lang="en-CA" sz="2000" dirty="0" smtClean="0"/>
              <a:t>, Her2 positive breast cancer</a:t>
            </a:r>
            <a:endParaRPr lang="en-CA" sz="2000" dirty="0" smtClean="0"/>
          </a:p>
          <a:p>
            <a:r>
              <a:rPr lang="en-CA" sz="2000" dirty="0" smtClean="0"/>
              <a:t>Due to young age, gene panel is sent for genetic testing including:</a:t>
            </a:r>
          </a:p>
          <a:p>
            <a:pPr lvl="1"/>
            <a:r>
              <a:rPr lang="en-CA" sz="1800" i="1" dirty="0" smtClean="0"/>
              <a:t>BRCA1, BRCA2, TP53, CDH1, PTEN, STK11</a:t>
            </a:r>
            <a:endParaRPr lang="en-CA" sz="1800" i="1" dirty="0" smtClean="0"/>
          </a:p>
          <a:p>
            <a:r>
              <a:rPr lang="en-CA" sz="2000" dirty="0" smtClean="0"/>
              <a:t>Has a mutation in </a:t>
            </a:r>
            <a:r>
              <a:rPr lang="en-CA" sz="2000" i="1" dirty="0" smtClean="0"/>
              <a:t>TP53, </a:t>
            </a:r>
            <a:r>
              <a:rPr lang="en-CA" sz="2000" dirty="0" smtClean="0"/>
              <a:t>c.1010G&gt;A; p.R337H</a:t>
            </a:r>
          </a:p>
          <a:p>
            <a:r>
              <a:rPr lang="en-CA" sz="2000" dirty="0" smtClean="0"/>
              <a:t>Diagnosed with Li-</a:t>
            </a:r>
            <a:r>
              <a:rPr lang="en-CA" sz="2000" dirty="0" err="1" smtClean="0"/>
              <a:t>Fraumeni</a:t>
            </a:r>
            <a:r>
              <a:rPr lang="en-CA" sz="2000" dirty="0" smtClean="0"/>
              <a:t> syndrome</a:t>
            </a:r>
            <a:endParaRPr lang="en-CA" sz="2000" dirty="0" smtClean="0"/>
          </a:p>
          <a:p>
            <a:r>
              <a:rPr lang="en-CA" sz="2000" dirty="0" smtClean="0"/>
              <a:t>Undergoes high risk surveillance</a:t>
            </a:r>
          </a:p>
          <a:p>
            <a:r>
              <a:rPr lang="en-CA" sz="2000" dirty="0" smtClean="0"/>
              <a:t>She </a:t>
            </a:r>
            <a:r>
              <a:rPr lang="en-CA" sz="2000" dirty="0" smtClean="0"/>
              <a:t>comes in and asks for </a:t>
            </a:r>
            <a:r>
              <a:rPr lang="en-CA" sz="2000" dirty="0" smtClean="0"/>
              <a:t>her </a:t>
            </a:r>
            <a:r>
              <a:rPr lang="en-CA" sz="2000" dirty="0" smtClean="0"/>
              <a:t>2 year old </a:t>
            </a:r>
            <a:r>
              <a:rPr lang="en-CA" sz="2000" dirty="0" smtClean="0"/>
              <a:t>daughter Mary to </a:t>
            </a:r>
            <a:r>
              <a:rPr lang="en-CA" sz="2000" dirty="0" smtClean="0"/>
              <a:t>get tested</a:t>
            </a:r>
          </a:p>
          <a:p>
            <a:endParaRPr lang="en-CA" sz="2000" dirty="0"/>
          </a:p>
          <a:p>
            <a:r>
              <a:rPr lang="en-CA" sz="2000" dirty="0" smtClean="0"/>
              <a:t>Do you test the </a:t>
            </a:r>
            <a:r>
              <a:rPr lang="en-CA" sz="2000" dirty="0" smtClean="0"/>
              <a:t>daughter?</a:t>
            </a:r>
            <a:endParaRPr lang="en-CA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55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8881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 smtClean="0"/>
              <a:t>Family testing in hereditary cancer</a:t>
            </a:r>
            <a:endParaRPr lang="en-C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305800" cy="2286000"/>
          </a:xfrm>
        </p:spPr>
        <p:txBody>
          <a:bodyPr>
            <a:noAutofit/>
          </a:bodyPr>
          <a:lstStyle/>
          <a:p>
            <a:r>
              <a:rPr lang="en-CA" sz="2000" dirty="0" smtClean="0"/>
              <a:t>The identification of a mutation in the family allows that mutation to be tracked in asymptomatic individuals “Predictive Genetic testing”</a:t>
            </a:r>
          </a:p>
          <a:p>
            <a:r>
              <a:rPr lang="en-CA" sz="2000" dirty="0" smtClean="0"/>
              <a:t>This facilitates early initiation of surveillance on family members to detect and prevent cancer</a:t>
            </a:r>
          </a:p>
          <a:p>
            <a:endParaRPr lang="en-CA" sz="2000" dirty="0"/>
          </a:p>
          <a:p>
            <a:r>
              <a:rPr lang="en-CA" sz="2000" dirty="0" smtClean="0"/>
              <a:t>So, do you test </a:t>
            </a:r>
            <a:r>
              <a:rPr lang="en-CA" sz="2000" dirty="0" smtClean="0"/>
              <a:t>Charlotte’s daughter Mary?</a:t>
            </a:r>
            <a:endParaRPr lang="en-CA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56</a:t>
            </a:fld>
            <a:endParaRPr lang="en-CA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8600" y="4114800"/>
            <a:ext cx="8305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000" dirty="0" smtClean="0"/>
              <a:t>Yes, </a:t>
            </a:r>
            <a:r>
              <a:rPr lang="en-CA" sz="2000" dirty="0" smtClean="0"/>
              <a:t>Mary is </a:t>
            </a:r>
            <a:r>
              <a:rPr lang="en-CA" sz="2000" dirty="0" smtClean="0"/>
              <a:t>at 50% risk (1</a:t>
            </a:r>
            <a:r>
              <a:rPr lang="en-CA" sz="2000" baseline="30000" dirty="0" smtClean="0"/>
              <a:t>st</a:t>
            </a:r>
            <a:r>
              <a:rPr lang="en-CA" sz="2000" dirty="0" smtClean="0"/>
              <a:t> degree relative) of sharing the same mutation as </a:t>
            </a:r>
            <a:r>
              <a:rPr lang="en-CA" sz="2000" dirty="0" smtClean="0"/>
              <a:t>Charlotte, </a:t>
            </a:r>
            <a:r>
              <a:rPr lang="en-CA" sz="2000" dirty="0" smtClean="0"/>
              <a:t>and should have whole body MRI and surveillance for </a:t>
            </a:r>
            <a:r>
              <a:rPr lang="en-CA" sz="2000" dirty="0" smtClean="0"/>
              <a:t>Li-</a:t>
            </a:r>
            <a:r>
              <a:rPr lang="en-CA" sz="2000" dirty="0" err="1" smtClean="0"/>
              <a:t>Fraumeni</a:t>
            </a:r>
            <a:r>
              <a:rPr lang="en-CA" sz="2000" dirty="0" smtClean="0"/>
              <a:t> </a:t>
            </a:r>
            <a:r>
              <a:rPr lang="en-CA" sz="2000" dirty="0" smtClean="0"/>
              <a:t>syndrome</a:t>
            </a:r>
          </a:p>
        </p:txBody>
      </p:sp>
    </p:spTree>
    <p:extLst>
      <p:ext uri="{BB962C8B-B14F-4D97-AF65-F5344CB8AC3E}">
        <p14:creationId xmlns:p14="http://schemas.microsoft.com/office/powerpoint/2010/main" val="249305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 smtClean="0"/>
              <a:t>Family testing in hereditary cancer</a:t>
            </a:r>
            <a:endParaRPr lang="en-C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400" dirty="0" smtClean="0"/>
              <a:t>Would your answer be different if </a:t>
            </a:r>
            <a:r>
              <a:rPr lang="en-CA" sz="2400" dirty="0" smtClean="0"/>
              <a:t>Charlotte was </a:t>
            </a:r>
            <a:r>
              <a:rPr lang="en-CA" sz="2400" dirty="0" smtClean="0"/>
              <a:t>diagnosed with </a:t>
            </a:r>
            <a:r>
              <a:rPr lang="en-CA" sz="2400" dirty="0" smtClean="0"/>
              <a:t>a BRCA1 mutation?</a:t>
            </a:r>
            <a:endParaRPr lang="en-CA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57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895600"/>
            <a:ext cx="8351668" cy="248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8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 smtClean="0"/>
              <a:t>Family testing in hereditary cancer</a:t>
            </a:r>
            <a:endParaRPr lang="en-CA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58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39" y="1303985"/>
            <a:ext cx="4830386" cy="5106767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161818" y="1495424"/>
            <a:ext cx="3524981" cy="4448175"/>
          </a:xfrm>
        </p:spPr>
        <p:txBody>
          <a:bodyPr>
            <a:normAutofit/>
          </a:bodyPr>
          <a:lstStyle/>
          <a:p>
            <a:r>
              <a:rPr lang="en-CA" sz="2000" dirty="0"/>
              <a:t>Would your answer be different if Charlotte was diagnosed with a BRCA1 mutation?</a:t>
            </a:r>
          </a:p>
          <a:p>
            <a:endParaRPr lang="en-CA" sz="2000" dirty="0"/>
          </a:p>
          <a:p>
            <a:r>
              <a:rPr lang="en-CA" sz="2000" dirty="0" smtClean="0"/>
              <a:t>Predictive genetic testing for </a:t>
            </a:r>
            <a:r>
              <a:rPr lang="en-CA" sz="2000" dirty="0" smtClean="0"/>
              <a:t>BRCA1/BRCA2 is </a:t>
            </a:r>
            <a:r>
              <a:rPr lang="en-CA" sz="2000" dirty="0" smtClean="0"/>
              <a:t>deferred until adulthood </a:t>
            </a:r>
            <a:r>
              <a:rPr lang="en-CA" sz="2000" dirty="0" smtClean="0"/>
              <a:t>as </a:t>
            </a:r>
            <a:r>
              <a:rPr lang="en-CA" sz="2000" dirty="0" smtClean="0"/>
              <a:t>there are no childhood manifestations</a:t>
            </a:r>
          </a:p>
          <a:p>
            <a:r>
              <a:rPr lang="en-CA" sz="2000" dirty="0" smtClean="0"/>
              <a:t>Unlike </a:t>
            </a:r>
            <a:r>
              <a:rPr lang="en-CA" sz="2000" dirty="0" smtClean="0"/>
              <a:t>Li-</a:t>
            </a:r>
            <a:r>
              <a:rPr lang="en-CA" sz="2000" dirty="0" err="1" smtClean="0"/>
              <a:t>Fraumeni</a:t>
            </a:r>
            <a:r>
              <a:rPr lang="en-CA" sz="2000" dirty="0" smtClean="0"/>
              <a:t> </a:t>
            </a:r>
            <a:r>
              <a:rPr lang="en-CA" sz="2000" dirty="0" smtClean="0"/>
              <a:t>(childhood manifestations)</a:t>
            </a:r>
          </a:p>
        </p:txBody>
      </p:sp>
    </p:spTree>
    <p:extLst>
      <p:ext uri="{BB962C8B-B14F-4D97-AF65-F5344CB8AC3E}">
        <p14:creationId xmlns:p14="http://schemas.microsoft.com/office/powerpoint/2010/main" val="268553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 smtClean="0"/>
              <a:t>Outline</a:t>
            </a:r>
            <a:endParaRPr lang="en-C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000" dirty="0" smtClean="0"/>
              <a:t>Genetic terminology and concepts</a:t>
            </a:r>
          </a:p>
          <a:p>
            <a:r>
              <a:rPr lang="en-CA" sz="2000" dirty="0" smtClean="0"/>
              <a:t>Hereditary cancers</a:t>
            </a:r>
          </a:p>
          <a:p>
            <a:pPr lvl="1"/>
            <a:r>
              <a:rPr lang="en-CA" sz="2000" dirty="0" smtClean="0"/>
              <a:t>When to consider</a:t>
            </a:r>
          </a:p>
          <a:p>
            <a:pPr lvl="1"/>
            <a:r>
              <a:rPr lang="en-CA" sz="2000" dirty="0" smtClean="0"/>
              <a:t>Genetics assessment</a:t>
            </a:r>
            <a:endParaRPr lang="en-CA" sz="2000" dirty="0"/>
          </a:p>
          <a:p>
            <a:pPr lvl="1"/>
            <a:r>
              <a:rPr lang="en-CA" sz="2000" dirty="0" smtClean="0"/>
              <a:t>Surveillance</a:t>
            </a:r>
          </a:p>
          <a:p>
            <a:r>
              <a:rPr lang="en-CA" sz="2000" dirty="0" smtClean="0"/>
              <a:t>Hereditary breast cancer syndromes</a:t>
            </a:r>
          </a:p>
          <a:p>
            <a:r>
              <a:rPr lang="en-CA" sz="2000" dirty="0" smtClean="0"/>
              <a:t>Hereditary colorectal cancer syndromes</a:t>
            </a:r>
          </a:p>
          <a:p>
            <a:r>
              <a:rPr lang="en-CA" sz="2000" dirty="0" smtClean="0"/>
              <a:t>Hereditary kidney cancer syndromes</a:t>
            </a:r>
          </a:p>
          <a:p>
            <a:r>
              <a:rPr lang="en-CA" sz="2000" dirty="0" smtClean="0"/>
              <a:t>Hereditary endocrine cancer syndromes</a:t>
            </a:r>
          </a:p>
          <a:p>
            <a:r>
              <a:rPr lang="en-CA" sz="2000" dirty="0" smtClean="0"/>
              <a:t>Genetic testing</a:t>
            </a:r>
          </a:p>
          <a:p>
            <a:r>
              <a:rPr lang="en-CA" sz="2000" dirty="0" smtClean="0"/>
              <a:t>Genetic counseling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59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7189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62600" y="533400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Key point: whole body has the mutation, sees a geneticist and oncologist</a:t>
            </a:r>
          </a:p>
        </p:txBody>
      </p:sp>
    </p:spTree>
    <p:extLst>
      <p:ext uri="{BB962C8B-B14F-4D97-AF65-F5344CB8AC3E}">
        <p14:creationId xmlns:p14="http://schemas.microsoft.com/office/powerpoint/2010/main" val="78959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60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8915400" cy="40959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079076"/>
            <a:ext cx="8886825" cy="17290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5932655"/>
            <a:ext cx="8710612" cy="35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50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61</a:t>
            </a:fld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2590800" y="52578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raymond.kim@uhn.ca</a:t>
            </a:r>
            <a:endParaRPr lang="en-CA" sz="2800" dirty="0"/>
          </a:p>
        </p:txBody>
      </p:sp>
      <p:pic>
        <p:nvPicPr>
          <p:cNvPr id="9" name="Picture 2" descr="http://sd.keepcalm-o-matic.co.uk/i/keep-calm-and-sequence-on-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28649"/>
            <a:ext cx="3971925" cy="462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47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 smtClean="0"/>
              <a:t>Who do medical geneticists see?</a:t>
            </a:r>
            <a:endParaRPr lang="en-C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09586"/>
            <a:ext cx="4267200" cy="4953000"/>
          </a:xfrm>
        </p:spPr>
        <p:txBody>
          <a:bodyPr>
            <a:normAutofit lnSpcReduction="10000"/>
          </a:bodyPr>
          <a:lstStyle/>
          <a:p>
            <a:r>
              <a:rPr lang="en-CA" dirty="0"/>
              <a:t>All diseases have a genetic component</a:t>
            </a:r>
          </a:p>
          <a:p>
            <a:r>
              <a:rPr lang="en-CA" dirty="0"/>
              <a:t>Not all diseases require a medical genetics consultation</a:t>
            </a:r>
          </a:p>
          <a:p>
            <a:r>
              <a:rPr lang="en-CA" dirty="0"/>
              <a:t>Continuum of genetic contribution</a:t>
            </a:r>
          </a:p>
          <a:p>
            <a:pPr lvl="1"/>
            <a:r>
              <a:rPr lang="en-CA" sz="1600" dirty="0"/>
              <a:t>Many genes interacting with environment (multifactorial)</a:t>
            </a:r>
          </a:p>
          <a:p>
            <a:pPr lvl="2"/>
            <a:r>
              <a:rPr lang="en-CA" sz="1600" dirty="0"/>
              <a:t>Coronary artery disease</a:t>
            </a:r>
          </a:p>
          <a:p>
            <a:pPr lvl="1"/>
            <a:r>
              <a:rPr lang="en-CA" sz="1600" dirty="0"/>
              <a:t>Few genes interacting with environment (poly-genic)</a:t>
            </a:r>
          </a:p>
          <a:p>
            <a:pPr lvl="2"/>
            <a:r>
              <a:rPr lang="en-CA" sz="1600" dirty="0"/>
              <a:t>Diabetes mellitus, IBD</a:t>
            </a:r>
          </a:p>
          <a:p>
            <a:pPr lvl="1"/>
            <a:r>
              <a:rPr lang="en-CA" sz="1600" b="1" u="sng" dirty="0"/>
              <a:t>Single gene interacting with environment (incomplete penetrance)</a:t>
            </a:r>
          </a:p>
          <a:p>
            <a:pPr lvl="2"/>
            <a:r>
              <a:rPr lang="en-CA" sz="1600" b="1" u="sng" dirty="0"/>
              <a:t>Hereditary </a:t>
            </a:r>
            <a:r>
              <a:rPr lang="en-CA" sz="1600" b="1" u="sng" dirty="0" smtClean="0"/>
              <a:t>cancer</a:t>
            </a:r>
          </a:p>
          <a:p>
            <a:pPr lvl="1"/>
            <a:r>
              <a:rPr lang="en-CA" sz="1600" b="1" u="sng" dirty="0" smtClean="0"/>
              <a:t>Single </a:t>
            </a:r>
            <a:r>
              <a:rPr lang="en-CA" sz="1600" b="1" u="sng" dirty="0"/>
              <a:t>gene (fully penetrant)</a:t>
            </a:r>
          </a:p>
          <a:p>
            <a:pPr lvl="2"/>
            <a:r>
              <a:rPr lang="en-CA" sz="1600" b="1" u="sng" dirty="0" smtClean="0"/>
              <a:t>Huntington disease, </a:t>
            </a:r>
            <a:r>
              <a:rPr lang="en-CA" sz="1600" b="1" u="sng" dirty="0"/>
              <a:t>Sickle cell anemia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7</a:t>
            </a:fld>
            <a:endParaRPr lang="en-CA" dirty="0"/>
          </a:p>
        </p:txBody>
      </p:sp>
      <p:pic>
        <p:nvPicPr>
          <p:cNvPr id="5" name="Picture 2" descr="[Inline Image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858" y="2133600"/>
            <a:ext cx="467254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166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 dirty="0" smtClean="0"/>
              <a:t>Incomplete Penetrance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400" dirty="0" smtClean="0"/>
              <a:t>Penetrance is defined as the proportion of mutation carriers who harbour any manifestations of a disease</a:t>
            </a:r>
          </a:p>
          <a:p>
            <a:r>
              <a:rPr lang="en-CA" sz="2400" dirty="0" smtClean="0"/>
              <a:t>Hereditary cancer = high penetrance, but not complete penetrance</a:t>
            </a:r>
          </a:p>
          <a:p>
            <a:r>
              <a:rPr lang="en-CA" sz="2400" dirty="0" smtClean="0"/>
              <a:t>Mutation carriers are at high risk of developing malignancy</a:t>
            </a:r>
          </a:p>
          <a:p>
            <a:r>
              <a:rPr lang="en-CA" sz="2400" dirty="0" smtClean="0"/>
              <a:t>Some mutation carriers do not develop malignancy</a:t>
            </a:r>
            <a:endParaRPr lang="en-CA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8</a:t>
            </a:fld>
            <a:endParaRPr lang="en-CA" dirty="0"/>
          </a:p>
        </p:txBody>
      </p:sp>
      <p:sp>
        <p:nvSpPr>
          <p:cNvPr id="5" name="Oval 4"/>
          <p:cNvSpPr/>
          <p:nvPr/>
        </p:nvSpPr>
        <p:spPr>
          <a:xfrm>
            <a:off x="1000838" y="4712109"/>
            <a:ext cx="5334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Oval 5"/>
          <p:cNvSpPr/>
          <p:nvPr/>
        </p:nvSpPr>
        <p:spPr>
          <a:xfrm>
            <a:off x="2047123" y="4712109"/>
            <a:ext cx="533400" cy="685800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Oval 6"/>
          <p:cNvSpPr/>
          <p:nvPr/>
        </p:nvSpPr>
        <p:spPr>
          <a:xfrm>
            <a:off x="3163745" y="4712109"/>
            <a:ext cx="5334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Oval 8"/>
          <p:cNvSpPr/>
          <p:nvPr/>
        </p:nvSpPr>
        <p:spPr>
          <a:xfrm>
            <a:off x="4280367" y="4712109"/>
            <a:ext cx="533400" cy="685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val 9"/>
          <p:cNvSpPr/>
          <p:nvPr/>
        </p:nvSpPr>
        <p:spPr>
          <a:xfrm>
            <a:off x="5408714" y="4712109"/>
            <a:ext cx="5334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/>
          <p:cNvSpPr/>
          <p:nvPr/>
        </p:nvSpPr>
        <p:spPr>
          <a:xfrm>
            <a:off x="6537061" y="4712109"/>
            <a:ext cx="533400" cy="685800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/>
          <p:cNvSpPr/>
          <p:nvPr/>
        </p:nvSpPr>
        <p:spPr>
          <a:xfrm>
            <a:off x="7707903" y="4712109"/>
            <a:ext cx="5334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/>
          <p:cNvSpPr txBox="1"/>
          <p:nvPr/>
        </p:nvSpPr>
        <p:spPr>
          <a:xfrm>
            <a:off x="750278" y="4342777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dirty="0" smtClean="0"/>
              <a:t>BRCA1</a:t>
            </a:r>
            <a:r>
              <a:rPr lang="en-CA" dirty="0" smtClean="0"/>
              <a:t>+</a:t>
            </a:r>
            <a:endParaRPr lang="en-CA" dirty="0"/>
          </a:p>
        </p:txBody>
      </p:sp>
      <p:sp>
        <p:nvSpPr>
          <p:cNvPr id="14" name="TextBox 13"/>
          <p:cNvSpPr txBox="1"/>
          <p:nvPr/>
        </p:nvSpPr>
        <p:spPr>
          <a:xfrm>
            <a:off x="1828800" y="4343400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dirty="0" smtClean="0"/>
              <a:t>BRCA1</a:t>
            </a:r>
            <a:r>
              <a:rPr lang="en-CA" dirty="0" smtClean="0"/>
              <a:t>+</a:t>
            </a:r>
            <a:endParaRPr lang="en-CA" dirty="0"/>
          </a:p>
        </p:txBody>
      </p:sp>
      <p:sp>
        <p:nvSpPr>
          <p:cNvPr id="15" name="TextBox 14"/>
          <p:cNvSpPr txBox="1"/>
          <p:nvPr/>
        </p:nvSpPr>
        <p:spPr>
          <a:xfrm>
            <a:off x="2968127" y="4336836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dirty="0" smtClean="0"/>
              <a:t>BRCA1</a:t>
            </a:r>
            <a:r>
              <a:rPr lang="en-CA" dirty="0" smtClean="0"/>
              <a:t>+</a:t>
            </a:r>
            <a:endParaRPr lang="en-CA" dirty="0"/>
          </a:p>
        </p:txBody>
      </p:sp>
      <p:sp>
        <p:nvSpPr>
          <p:cNvPr id="16" name="TextBox 15"/>
          <p:cNvSpPr txBox="1"/>
          <p:nvPr/>
        </p:nvSpPr>
        <p:spPr>
          <a:xfrm>
            <a:off x="4086236" y="4330895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dirty="0" smtClean="0"/>
              <a:t>BRCA1</a:t>
            </a:r>
            <a:r>
              <a:rPr lang="en-CA" dirty="0" smtClean="0"/>
              <a:t>+</a:t>
            </a:r>
            <a:endParaRPr lang="en-CA" dirty="0"/>
          </a:p>
        </p:txBody>
      </p:sp>
      <p:sp>
        <p:nvSpPr>
          <p:cNvPr id="17" name="TextBox 16"/>
          <p:cNvSpPr txBox="1"/>
          <p:nvPr/>
        </p:nvSpPr>
        <p:spPr>
          <a:xfrm>
            <a:off x="5215325" y="4326788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dirty="0" smtClean="0"/>
              <a:t>BRCA1</a:t>
            </a:r>
            <a:r>
              <a:rPr lang="en-CA" dirty="0" smtClean="0"/>
              <a:t>+</a:t>
            </a:r>
            <a:endParaRPr lang="en-CA" dirty="0"/>
          </a:p>
        </p:txBody>
      </p:sp>
      <p:sp>
        <p:nvSpPr>
          <p:cNvPr id="18" name="TextBox 17"/>
          <p:cNvSpPr txBox="1"/>
          <p:nvPr/>
        </p:nvSpPr>
        <p:spPr>
          <a:xfrm>
            <a:off x="6333434" y="4326788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dirty="0" smtClean="0"/>
              <a:t>BRCA1</a:t>
            </a:r>
            <a:r>
              <a:rPr lang="en-CA" dirty="0" smtClean="0"/>
              <a:t>+</a:t>
            </a:r>
            <a:endParaRPr lang="en-CA" dirty="0"/>
          </a:p>
        </p:txBody>
      </p:sp>
      <p:sp>
        <p:nvSpPr>
          <p:cNvPr id="19" name="TextBox 18"/>
          <p:cNvSpPr txBox="1"/>
          <p:nvPr/>
        </p:nvSpPr>
        <p:spPr>
          <a:xfrm>
            <a:off x="7471640" y="4310799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dirty="0" smtClean="0"/>
              <a:t>BRCA1</a:t>
            </a:r>
            <a:r>
              <a:rPr lang="en-CA" dirty="0" smtClean="0"/>
              <a:t>+</a:t>
            </a:r>
            <a:endParaRPr lang="en-CA" dirty="0"/>
          </a:p>
        </p:txBody>
      </p:sp>
      <p:sp>
        <p:nvSpPr>
          <p:cNvPr id="21" name="TextBox 20"/>
          <p:cNvSpPr txBox="1"/>
          <p:nvPr/>
        </p:nvSpPr>
        <p:spPr>
          <a:xfrm>
            <a:off x="1795725" y="5430065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Ovarian</a:t>
            </a:r>
            <a:endParaRPr lang="en-CA" dirty="0"/>
          </a:p>
        </p:txBody>
      </p:sp>
      <p:sp>
        <p:nvSpPr>
          <p:cNvPr id="22" name="TextBox 21"/>
          <p:cNvSpPr txBox="1"/>
          <p:nvPr/>
        </p:nvSpPr>
        <p:spPr>
          <a:xfrm>
            <a:off x="4086236" y="5397802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Breast</a:t>
            </a:r>
            <a:endParaRPr lang="en-CA" dirty="0"/>
          </a:p>
        </p:txBody>
      </p:sp>
      <p:sp>
        <p:nvSpPr>
          <p:cNvPr id="23" name="TextBox 22"/>
          <p:cNvSpPr txBox="1"/>
          <p:nvPr/>
        </p:nvSpPr>
        <p:spPr>
          <a:xfrm>
            <a:off x="6333434" y="5401949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Ovarian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4957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 smtClean="0"/>
              <a:t>Variable Expressivity</a:t>
            </a:r>
            <a:endParaRPr lang="en-C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4191000" cy="4724400"/>
          </a:xfrm>
        </p:spPr>
        <p:txBody>
          <a:bodyPr/>
          <a:lstStyle/>
          <a:p>
            <a:r>
              <a:rPr lang="en-CA" sz="2000" dirty="0"/>
              <a:t>Not all individuals with a mutation will develop the same manifestations</a:t>
            </a:r>
          </a:p>
          <a:p>
            <a:pPr lvl="1"/>
            <a:r>
              <a:rPr lang="en-CA" sz="2000" dirty="0"/>
              <a:t>E.g. </a:t>
            </a:r>
            <a:r>
              <a:rPr lang="en-CA" sz="2000" i="1" dirty="0"/>
              <a:t>BRCA1</a:t>
            </a:r>
            <a:r>
              <a:rPr lang="en-CA" sz="2000" dirty="0"/>
              <a:t> patient</a:t>
            </a:r>
          </a:p>
          <a:p>
            <a:pPr lvl="2"/>
            <a:r>
              <a:rPr lang="en-CA" sz="2000" dirty="0"/>
              <a:t>Mom has ovarian cancer</a:t>
            </a:r>
          </a:p>
          <a:p>
            <a:pPr lvl="2"/>
            <a:r>
              <a:rPr lang="en-CA" sz="2000" dirty="0"/>
              <a:t>Daughter has breast cancer</a:t>
            </a:r>
          </a:p>
          <a:p>
            <a:pPr lvl="1"/>
            <a:r>
              <a:rPr lang="en-CA" sz="2000" dirty="0"/>
              <a:t>Von Hippel Lindau</a:t>
            </a:r>
          </a:p>
          <a:p>
            <a:pPr lvl="2"/>
            <a:r>
              <a:rPr lang="en-CA" sz="2000" dirty="0"/>
              <a:t>Variety of systemic manifestations</a:t>
            </a:r>
          </a:p>
          <a:p>
            <a:pPr lvl="2"/>
            <a:r>
              <a:rPr lang="en-CA" sz="2000" dirty="0"/>
              <a:t>Not all patients will have same organ </a:t>
            </a:r>
            <a:r>
              <a:rPr lang="en-CA" sz="2000" dirty="0" smtClean="0"/>
              <a:t>involvement</a:t>
            </a:r>
            <a:endParaRPr lang="en-CA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C2DAC-864E-452E-8960-87957E8F5B32}" type="slidenum">
              <a:rPr lang="en-CA" smtClean="0"/>
              <a:pPr/>
              <a:t>9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633" y="1066799"/>
            <a:ext cx="4041476" cy="518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3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57CBF"/>
      </a:dk2>
      <a:lt2>
        <a:srgbClr val="FFFFFF"/>
      </a:lt2>
      <a:accent1>
        <a:srgbClr val="457CBF"/>
      </a:accent1>
      <a:accent2>
        <a:srgbClr val="8B8B8B"/>
      </a:accent2>
      <a:accent3>
        <a:srgbClr val="C6B46A"/>
      </a:accent3>
      <a:accent4>
        <a:srgbClr val="A4BFE0"/>
      </a:accent4>
      <a:accent5>
        <a:srgbClr val="6D6029"/>
      </a:accent5>
      <a:accent6>
        <a:srgbClr val="BFBFBF"/>
      </a:accent6>
      <a:hlink>
        <a:srgbClr val="0000FF"/>
      </a:hlink>
      <a:folHlink>
        <a:srgbClr val="800080"/>
      </a:folHlink>
    </a:clrScheme>
    <a:fontScheme name="Custom 5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10121</TotalTime>
  <Words>2912</Words>
  <Application>Microsoft Office PowerPoint</Application>
  <PresentationFormat>On-screen Show (4:3)</PresentationFormat>
  <Paragraphs>512</Paragraphs>
  <Slides>61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8" baseType="lpstr">
      <vt:lpstr>Helvetica (Headings)</vt:lpstr>
      <vt:lpstr>Arial</vt:lpstr>
      <vt:lpstr>Calibri</vt:lpstr>
      <vt:lpstr>Cambria Math</vt:lpstr>
      <vt:lpstr>Helvetica</vt:lpstr>
      <vt:lpstr>Wingdings</vt:lpstr>
      <vt:lpstr>Office Theme</vt:lpstr>
      <vt:lpstr>PowerPoint Presentation</vt:lpstr>
      <vt:lpstr>Outline</vt:lpstr>
      <vt:lpstr>Cancer is a genetic disease</vt:lpstr>
      <vt:lpstr>Timing of the genetic change…</vt:lpstr>
      <vt:lpstr>PowerPoint Presentation</vt:lpstr>
      <vt:lpstr>PowerPoint Presentation</vt:lpstr>
      <vt:lpstr>Who do medical geneticists see?</vt:lpstr>
      <vt:lpstr>Incomplete Penetrance</vt:lpstr>
      <vt:lpstr>Variable Expressivity</vt:lpstr>
      <vt:lpstr>More genetics concepts</vt:lpstr>
      <vt:lpstr>Chromosomes vs genes and inheritance</vt:lpstr>
      <vt:lpstr>Hereditary cancer syndromes</vt:lpstr>
      <vt:lpstr>Hereditary Breast and Ovarian Cancer</vt:lpstr>
      <vt:lpstr>BRCA2</vt:lpstr>
      <vt:lpstr>When to suspect BRCA1/2 in the medical oncology clinic?</vt:lpstr>
      <vt:lpstr>PowerPoint Presentation</vt:lpstr>
      <vt:lpstr>PowerPoint Presentation</vt:lpstr>
      <vt:lpstr>Who to test?</vt:lpstr>
      <vt:lpstr>LiFraumeni Syndrome</vt:lpstr>
      <vt:lpstr>LiFraumeni surveillance</vt:lpstr>
      <vt:lpstr>Cowden syndrome</vt:lpstr>
      <vt:lpstr>Surveillance in Cowden syndrome</vt:lpstr>
      <vt:lpstr>Lynch syndrome</vt:lpstr>
      <vt:lpstr>Immunohistochemistry in Lynch syndrome</vt:lpstr>
      <vt:lpstr>MSH2 loss of expression caused by upstream gene, EPCAM</vt:lpstr>
      <vt:lpstr>Microsatellite Instability in Tumours with Lynch syndrome</vt:lpstr>
      <vt:lpstr>PowerPoint Presentation</vt:lpstr>
      <vt:lpstr>Mismatch repair deficient (Lynch and others) respond to PD-1 blockade</vt:lpstr>
      <vt:lpstr>Hereditary kidney cancer, rare histologies could be hereditary</vt:lpstr>
      <vt:lpstr>ccRCC, Von Hippel Lindau</vt:lpstr>
      <vt:lpstr>Von Hippel Lindau Surveillance</vt:lpstr>
      <vt:lpstr>Multiple Endocrine Neoplasia type 2 (RET)</vt:lpstr>
      <vt:lpstr>PowerPoint Presentation</vt:lpstr>
      <vt:lpstr>Isolated hereditary paraganglioma-pheochromocytoma</vt:lpstr>
      <vt:lpstr>Succinate dehydrogenase</vt:lpstr>
      <vt:lpstr>Succinate dehydrogenase D (maternally imprinted, paternally inherited)</vt:lpstr>
      <vt:lpstr>Succinate dehydrogenase immunohistochemistry</vt:lpstr>
      <vt:lpstr>PowerPoint Presentation</vt:lpstr>
      <vt:lpstr>What to analyze:  Chromosomes vs Genes -chromosome analysis does not analyze genes -most hereditary cancer syndromes are caused by gene mutations</vt:lpstr>
      <vt:lpstr>Molecular genetic testing, know your alphabet!</vt:lpstr>
      <vt:lpstr>Select the individual to test -select the youngest living individual affected with cancer</vt:lpstr>
      <vt:lpstr>Select the gene to test</vt:lpstr>
      <vt:lpstr>Structure of a gene</vt:lpstr>
      <vt:lpstr>What type of test do you need?</vt:lpstr>
      <vt:lpstr>Which lab to choose?</vt:lpstr>
      <vt:lpstr>PowerPoint Presentation</vt:lpstr>
      <vt:lpstr>PowerPoint Presentation</vt:lpstr>
      <vt:lpstr>Interpretation of Genetic testing results</vt:lpstr>
      <vt:lpstr>Genetic counselling</vt:lpstr>
      <vt:lpstr>Referral for ccRCC, “Robert”</vt:lpstr>
      <vt:lpstr>A call to the genetic counselor</vt:lpstr>
      <vt:lpstr>PowerPoint Presentation</vt:lpstr>
      <vt:lpstr>A call to the genetic counselor</vt:lpstr>
      <vt:lpstr>Two years later, when Mary is ready preimplantation genetic diagnosis…</vt:lpstr>
      <vt:lpstr>A young breast cancer patient Charlotte</vt:lpstr>
      <vt:lpstr>Family testing in hereditary cancer</vt:lpstr>
      <vt:lpstr>Family testing in hereditary cancer</vt:lpstr>
      <vt:lpstr>Family testing in hereditary cancer</vt:lpstr>
      <vt:lpstr>Outline</vt:lpstr>
      <vt:lpstr>PowerPoint Presentation</vt:lpstr>
      <vt:lpstr>PowerPoint Presentation</vt:lpstr>
    </vt:vector>
  </TitlesOfParts>
  <Company>UHN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Boloorchi, Azi</dc:creator>
  <cp:lastModifiedBy>Raymond Kim</cp:lastModifiedBy>
  <cp:revision>219</cp:revision>
  <dcterms:created xsi:type="dcterms:W3CDTF">2014-07-31T16:04:43Z</dcterms:created>
  <dcterms:modified xsi:type="dcterms:W3CDTF">2016-02-17T01:33:31Z</dcterms:modified>
</cp:coreProperties>
</file>